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Lst>
  <p:notesMasterIdLst>
    <p:notesMasterId r:id="rId93"/>
  </p:notesMasterIdLst>
  <p:sldIdLst>
    <p:sldId id="257" r:id="rId18"/>
    <p:sldId id="332"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8" r:id="rId35"/>
    <p:sldId id="274" r:id="rId36"/>
    <p:sldId id="275" r:id="rId37"/>
    <p:sldId id="276" r:id="rId38"/>
    <p:sldId id="277"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57" autoAdjust="0"/>
  </p:normalViewPr>
  <p:slideViewPr>
    <p:cSldViewPr>
      <p:cViewPr>
        <p:scale>
          <a:sx n="65" d="100"/>
          <a:sy n="65" d="100"/>
        </p:scale>
        <p:origin x="-19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slide" Target="slides/slide67.xml"/><Relationship Id="rId89"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viewProps" Target="view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2718F-17BB-464A-912B-EDFFA2BE9496}" type="datetimeFigureOut">
              <a:rPr lang="de-DE" smtClean="0"/>
              <a:t>11.06.2019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00881-49C1-4027-8AEA-E2DD89ADE29B}" type="slidenum">
              <a:rPr lang="de-DE" smtClean="0"/>
              <a:t>‹Nr.›</a:t>
            </a:fld>
            <a:endParaRPr lang="de-DE"/>
          </a:p>
        </p:txBody>
      </p:sp>
    </p:spTree>
    <p:extLst>
      <p:ext uri="{BB962C8B-B14F-4D97-AF65-F5344CB8AC3E}">
        <p14:creationId xmlns:p14="http://schemas.microsoft.com/office/powerpoint/2010/main" val="38490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iki.dnb.de/display/RDAINFO/Regelwer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Herzlich willkommen zur</a:t>
            </a:r>
            <a:r>
              <a:rPr lang="de-DE" baseline="0" dirty="0" smtClean="0">
                <a:latin typeface="Verdana" pitchFamily="34" charset="0"/>
              </a:rPr>
              <a:t> Grundlagenschulung RDA. Diese Eingangsfolie werden Sie bei allen Schulungsunterlagen der AG RDA finden. Sie zeigt alle am Projekt beteiligten Institutionen, die diese Schulungsunterlagen kooperativ erarbeitet haben. Diese Institutionen sind alle im Standardisierungsausschuss vertreten, der das RDA-Projekt für den Umstieg auf den internationalen Standard RDA beauftragt und über seine Arbeitsergebnisse abgestimmt hat.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Hinter den Logos verbergen sich Bibliotheksverbünde, Nationalbibliotheken, Vertreter von öffentlichen und Spezialbibliotheken aus Deutschland, Österreich und der deutschsprachigen Schweiz.</a:t>
            </a:r>
            <a:endParaRPr lang="de-DE" dirty="0" smtClean="0">
              <a:latin typeface="Verdana" pitchFamily="34" charset="0"/>
            </a:endParaRPr>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Hier sehen Sie die FRBR-Entitäten der Gruppe 1, </a:t>
            </a:r>
            <a:r>
              <a:rPr lang="de-DE" u="none" baseline="0" dirty="0" smtClean="0">
                <a:latin typeface="Verdana" pitchFamily="34" charset="0"/>
              </a:rPr>
              <a:t>und die Beziehungen, die zwischen diesen bestehen können, werden </a:t>
            </a:r>
            <a:r>
              <a:rPr lang="de-DE" u="none" dirty="0" smtClean="0">
                <a:latin typeface="Verdana" pitchFamily="34" charset="0"/>
              </a:rPr>
              <a:t>auch Primärbeziehungen</a:t>
            </a:r>
            <a:r>
              <a:rPr lang="de-DE" u="none" baseline="0" dirty="0" smtClean="0">
                <a:latin typeface="Verdana" pitchFamily="34" charset="0"/>
              </a:rPr>
              <a:t> genannt</a:t>
            </a:r>
            <a:r>
              <a:rPr lang="de-DE" u="none" dirty="0" smtClean="0">
                <a:latin typeface="Verdana" pitchFamily="34" charset="0"/>
              </a:rPr>
              <a:t>.</a:t>
            </a:r>
            <a:r>
              <a:rPr lang="de-DE" u="none" baseline="0" dirty="0" smtClean="0">
                <a:latin typeface="Verdana" pitchFamily="34" charset="0"/>
              </a:rPr>
              <a:t> </a:t>
            </a:r>
            <a:r>
              <a:rPr lang="de-DE" baseline="0" dirty="0" smtClean="0">
                <a:latin typeface="Verdana" pitchFamily="34" charset="0"/>
              </a:rPr>
              <a:t>Diese Begriffe sind essentiell für den Standard RDA und Sie sollten sie sich auf alle Fälle merken.</a:t>
            </a:r>
          </a:p>
          <a:p>
            <a:endParaRPr lang="de-DE" baseline="0" dirty="0" smtClean="0">
              <a:latin typeface="Verdana" pitchFamily="34" charset="0"/>
            </a:endParaRPr>
          </a:p>
          <a:p>
            <a:r>
              <a:rPr lang="de-DE" baseline="0" dirty="0" smtClean="0">
                <a:latin typeface="Verdana" pitchFamily="34" charset="0"/>
              </a:rPr>
              <a:t>Was ist aber damit genau gemeint: </a:t>
            </a:r>
          </a:p>
          <a:p>
            <a:r>
              <a:rPr lang="de-DE" baseline="0" dirty="0" smtClean="0">
                <a:latin typeface="Verdana" pitchFamily="34" charset="0"/>
              </a:rPr>
              <a:t>Am Anfang steht das </a:t>
            </a:r>
            <a:r>
              <a:rPr lang="de-DE" b="1" baseline="0" dirty="0" smtClean="0">
                <a:latin typeface="Verdana" pitchFamily="34" charset="0"/>
              </a:rPr>
              <a:t>Werk</a:t>
            </a:r>
            <a:r>
              <a:rPr lang="de-DE" baseline="0" dirty="0" smtClean="0">
                <a:latin typeface="Verdana" pitchFamily="34" charset="0"/>
              </a:rPr>
              <a:t> und dieses Werk ist erst einmal eine Idee. Nehmen wir an, Sie haben eine Idee für eine Geschichte. Diese Geschichte reift in Ihrem Kopf und nimmt mehr und mehr Gestalt an. </a:t>
            </a:r>
          </a:p>
          <a:p>
            <a:r>
              <a:rPr lang="de-DE" baseline="0" dirty="0" smtClean="0">
                <a:latin typeface="Verdana" pitchFamily="34" charset="0"/>
              </a:rPr>
              <a:t>Irgendwann sind Sie so überzeugt von Ihrer Geschichte, dass Sie beschließen, diese in eine Form zu bringen, um auch andere Menschen teilhaben zu lassen. Nun müssen Sie sich entscheiden: Möchten Sie aus Ihrer Geschichte eine Oper </a:t>
            </a:r>
            <a:r>
              <a:rPr lang="de-DE" u="none" baseline="0" dirty="0" smtClean="0">
                <a:latin typeface="Verdana" pitchFamily="34" charset="0"/>
              </a:rPr>
              <a:t>machen, einen Text, ein Hörspiel usw. </a:t>
            </a:r>
            <a:r>
              <a:rPr lang="de-DE" baseline="0" dirty="0" smtClean="0">
                <a:latin typeface="Verdana" pitchFamily="34" charset="0"/>
              </a:rPr>
              <a:t>Nehmen wir an, Sie entscheiden sich für ein Buch. Dann ist dies Ihre Form in der Sie sich ausdrücken möchten (lateinisch: </a:t>
            </a:r>
            <a:r>
              <a:rPr lang="de-DE" baseline="0" dirty="0" err="1" smtClean="0">
                <a:latin typeface="Verdana" pitchFamily="34" charset="0"/>
              </a:rPr>
              <a:t>exprimere</a:t>
            </a:r>
            <a:r>
              <a:rPr lang="de-DE" baseline="0" dirty="0" smtClean="0">
                <a:latin typeface="Verdana" pitchFamily="34" charset="0"/>
              </a:rPr>
              <a:t>); es entsteht eine </a:t>
            </a:r>
            <a:r>
              <a:rPr lang="de-DE" b="1" baseline="0" dirty="0" smtClean="0">
                <a:latin typeface="Verdana" pitchFamily="34" charset="0"/>
              </a:rPr>
              <a:t>Expression. </a:t>
            </a:r>
          </a:p>
          <a:p>
            <a:r>
              <a:rPr lang="de-DE" b="0" baseline="0" dirty="0" smtClean="0">
                <a:latin typeface="Verdana" pitchFamily="34" charset="0"/>
              </a:rPr>
              <a:t>In der Folge gelingt es Ihnen, einen Verleger von Ihrer Geschichte zu überzeugen. Er beschließt, eine Buchausgabe Ihrer Geschichte herauszubringen. Es entsteht eine </a:t>
            </a:r>
            <a:r>
              <a:rPr lang="de-DE" b="1" baseline="0" dirty="0" smtClean="0">
                <a:latin typeface="Verdana" pitchFamily="34" charset="0"/>
              </a:rPr>
              <a:t>Manifestation. </a:t>
            </a:r>
          </a:p>
          <a:p>
            <a:r>
              <a:rPr lang="de-DE" b="0" baseline="0" dirty="0" smtClean="0">
                <a:latin typeface="Verdana" pitchFamily="34" charset="0"/>
              </a:rPr>
              <a:t>Da unser Verleger dieses Buch möglichst oft verkaufen möchte, erstellt er, auf der Grundlage der Manifestation, mehrere </a:t>
            </a:r>
            <a:r>
              <a:rPr lang="de-DE" b="1" baseline="0" dirty="0" smtClean="0">
                <a:latin typeface="Verdana" pitchFamily="34" charset="0"/>
              </a:rPr>
              <a:t>Exemplare.</a:t>
            </a:r>
          </a:p>
          <a:p>
            <a:endParaRPr lang="de-DE" b="1" baseline="0" dirty="0" smtClean="0">
              <a:latin typeface="Verdana" pitchFamily="34" charset="0"/>
            </a:endParaRPr>
          </a:p>
          <a:p>
            <a:r>
              <a:rPr lang="de-DE" b="0" dirty="0" smtClean="0">
                <a:latin typeface="Verdana" pitchFamily="34" charset="0"/>
              </a:rPr>
              <a:t>Dies ist,</a:t>
            </a:r>
            <a:r>
              <a:rPr lang="de-DE" b="0" baseline="0" dirty="0" smtClean="0">
                <a:latin typeface="Verdana" pitchFamily="34" charset="0"/>
              </a:rPr>
              <a:t> zugegebenermaßen, ein einfaches Beispiel. Wir werden in der Folge sehen, dass die Unterscheidung nicht immer so einfach ist. Dies ist z. B. bei unikalen Objekten wie sie in Museen und Archiven vorkommen der Fall.</a:t>
            </a:r>
            <a:endParaRPr lang="de-DE" b="0"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17214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buFont typeface="Verdana" pitchFamily="34" charset="0"/>
              <a:buNone/>
            </a:pPr>
            <a:r>
              <a:rPr lang="de-DE" b="0" dirty="0" smtClean="0">
                <a:latin typeface="Verdana" panose="020B0604030504040204" pitchFamily="34" charset="0"/>
                <a:ea typeface="Verdana" panose="020B0604030504040204" pitchFamily="34" charset="0"/>
                <a:cs typeface="Verdana" panose="020B0604030504040204" pitchFamily="34" charset="0"/>
              </a:rPr>
              <a:t>Wir schauen uns nun ein Beispiel an. </a:t>
            </a:r>
          </a:p>
          <a:p>
            <a:pPr eaLnBrk="1" hangingPunct="1">
              <a:buFont typeface="Verdana" pitchFamily="34" charset="0"/>
              <a:buNone/>
            </a:pPr>
            <a:r>
              <a:rPr lang="de-DE" b="0" dirty="0" smtClean="0">
                <a:latin typeface="Verdana" panose="020B0604030504040204" pitchFamily="34" charset="0"/>
                <a:ea typeface="Verdana" panose="020B0604030504040204" pitchFamily="34" charset="0"/>
                <a:cs typeface="Verdana" panose="020B0604030504040204" pitchFamily="34" charset="0"/>
              </a:rPr>
              <a:t>Das</a:t>
            </a:r>
            <a:r>
              <a:rPr lang="de-DE" b="1" dirty="0" smtClean="0">
                <a:latin typeface="Verdana" panose="020B0604030504040204" pitchFamily="34" charset="0"/>
                <a:ea typeface="Verdana" panose="020B0604030504040204" pitchFamily="34" charset="0"/>
                <a:cs typeface="Verdana" panose="020B0604030504040204" pitchFamily="34" charset="0"/>
              </a:rPr>
              <a:t> Werk </a:t>
            </a:r>
            <a:r>
              <a:rPr lang="de-DE" b="0" dirty="0" smtClean="0">
                <a:latin typeface="Verdana" panose="020B0604030504040204" pitchFamily="34" charset="0"/>
                <a:ea typeface="Verdana" panose="020B0604030504040204" pitchFamily="34" charset="0"/>
                <a:cs typeface="Verdana" panose="020B0604030504040204" pitchFamily="34" charset="0"/>
              </a:rPr>
              <a:t>ist</a:t>
            </a:r>
            <a:r>
              <a:rPr lang="de-DE" b="1" dirty="0" smtClean="0">
                <a:latin typeface="Verdana" panose="020B0604030504040204" pitchFamily="34" charset="0"/>
                <a:ea typeface="Verdana" panose="020B0604030504040204" pitchFamily="34" charset="0"/>
                <a:cs typeface="Verdana" panose="020B0604030504040204" pitchFamily="34" charset="0"/>
              </a:rPr>
              <a:t>:</a:t>
            </a:r>
            <a:r>
              <a:rPr lang="de-DE" dirty="0" smtClean="0">
                <a:latin typeface="Verdana" panose="020B0604030504040204" pitchFamily="34" charset="0"/>
                <a:ea typeface="Verdana" panose="020B0604030504040204" pitchFamily="34" charset="0"/>
                <a:cs typeface="Verdana" panose="020B0604030504040204" pitchFamily="34" charset="0"/>
              </a:rPr>
              <a:t> Das doppelte Lottchen (von Erich Kästner</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 typeface="Verdana" pitchFamily="34" charset="0"/>
              <a:buNone/>
            </a:pPr>
            <a:r>
              <a:rPr lang="de-DE" b="0" dirty="0" smtClean="0">
                <a:latin typeface="Verdana" panose="020B0604030504040204" pitchFamily="34" charset="0"/>
                <a:ea typeface="Verdana" panose="020B0604030504040204" pitchFamily="34" charset="0"/>
                <a:cs typeface="Verdana" panose="020B0604030504040204" pitchFamily="34" charset="0"/>
              </a:rPr>
              <a:t>Eine</a:t>
            </a:r>
            <a:r>
              <a:rPr lang="de-DE" b="0" baseline="0" dirty="0" smtClean="0">
                <a:latin typeface="Verdana" panose="020B0604030504040204" pitchFamily="34" charset="0"/>
                <a:ea typeface="Verdana" panose="020B0604030504040204" pitchFamily="34" charset="0"/>
                <a:cs typeface="Verdana" panose="020B0604030504040204" pitchFamily="34" charset="0"/>
              </a:rPr>
              <a:t> </a:t>
            </a:r>
            <a:r>
              <a:rPr lang="de-DE" b="1" dirty="0" smtClean="0">
                <a:latin typeface="Verdana" panose="020B0604030504040204" pitchFamily="34" charset="0"/>
                <a:ea typeface="Verdana" panose="020B0604030504040204" pitchFamily="34" charset="0"/>
                <a:cs typeface="Verdana" panose="020B0604030504040204" pitchFamily="34" charset="0"/>
              </a:rPr>
              <a:t>Expression </a:t>
            </a:r>
            <a:r>
              <a:rPr lang="de-DE" b="0" dirty="0" smtClean="0">
                <a:latin typeface="Verdana" panose="020B0604030504040204" pitchFamily="34" charset="0"/>
                <a:ea typeface="Verdana" panose="020B0604030504040204" pitchFamily="34" charset="0"/>
                <a:cs typeface="Verdana" panose="020B0604030504040204" pitchFamily="34" charset="0"/>
              </a:rPr>
              <a:t>kann sein</a:t>
            </a:r>
            <a:r>
              <a:rPr lang="de-DE" b="1" dirty="0" smtClean="0">
                <a:latin typeface="Verdana" panose="020B0604030504040204" pitchFamily="34" charset="0"/>
                <a:ea typeface="Verdana" panose="020B0604030504040204" pitchFamily="34" charset="0"/>
                <a:cs typeface="Verdana" panose="020B0604030504040204" pitchFamily="34" charset="0"/>
              </a:rPr>
              <a:t>:</a:t>
            </a:r>
            <a:r>
              <a:rPr lang="de-DE" dirty="0" smtClean="0">
                <a:latin typeface="Verdana" panose="020B0604030504040204" pitchFamily="34" charset="0"/>
                <a:ea typeface="Verdana" panose="020B0604030504040204" pitchFamily="34" charset="0"/>
                <a:cs typeface="Verdana" panose="020B0604030504040204" pitchFamily="34" charset="0"/>
              </a:rPr>
              <a:t> der Originaltext, ein gekürzter Text für die Schule, ein italienischer Text, ein gelesener Text etc.</a:t>
            </a:r>
          </a:p>
          <a:p>
            <a:pPr eaLnBrk="1" hangingPunct="1">
              <a:buFont typeface="Verdana" pitchFamily="34" charset="0"/>
              <a:buNone/>
            </a:pPr>
            <a:r>
              <a:rPr lang="de-DE" b="0" dirty="0" smtClean="0">
                <a:latin typeface="Verdana" panose="020B0604030504040204" pitchFamily="34" charset="0"/>
                <a:ea typeface="Verdana" panose="020B0604030504040204" pitchFamily="34" charset="0"/>
                <a:cs typeface="Verdana" panose="020B0604030504040204" pitchFamily="34" charset="0"/>
              </a:rPr>
              <a:t>Eine </a:t>
            </a:r>
            <a:r>
              <a:rPr lang="de-DE" b="1" dirty="0" smtClean="0">
                <a:latin typeface="Verdana" panose="020B0604030504040204" pitchFamily="34" charset="0"/>
                <a:ea typeface="Verdana" panose="020B0604030504040204" pitchFamily="34" charset="0"/>
                <a:cs typeface="Verdana" panose="020B0604030504040204" pitchFamily="34" charset="0"/>
              </a:rPr>
              <a:t>Manifestation </a:t>
            </a:r>
            <a:r>
              <a:rPr lang="de-DE" b="0" dirty="0" smtClean="0">
                <a:latin typeface="Verdana" panose="020B0604030504040204" pitchFamily="34" charset="0"/>
                <a:ea typeface="Verdana" panose="020B0604030504040204" pitchFamily="34" charset="0"/>
                <a:cs typeface="Verdana" panose="020B0604030504040204" pitchFamily="34" charset="0"/>
              </a:rPr>
              <a:t>kann sein</a:t>
            </a:r>
            <a:r>
              <a:rPr lang="de-DE" b="1" dirty="0" smtClean="0">
                <a:latin typeface="Verdana" panose="020B0604030504040204" pitchFamily="34" charset="0"/>
                <a:ea typeface="Verdana" panose="020B0604030504040204" pitchFamily="34" charset="0"/>
                <a:cs typeface="Verdana" panose="020B0604030504040204" pitchFamily="34" charset="0"/>
              </a:rPr>
              <a:t>:</a:t>
            </a:r>
            <a:r>
              <a:rPr lang="de-DE" dirty="0" smtClean="0">
                <a:latin typeface="Verdana" panose="020B0604030504040204" pitchFamily="34" charset="0"/>
                <a:ea typeface="Verdana" panose="020B0604030504040204" pitchFamily="34" charset="0"/>
                <a:cs typeface="Verdana" panose="020B0604030504040204" pitchFamily="34" charset="0"/>
              </a:rPr>
              <a:t> die gebundene Ausgabe, eine Taschenbuchausgabe, eine Sonderausgabe, eine Hörbuchausgabe auf Audio-CD, eine Online-Ausgabe etc.</a:t>
            </a:r>
          </a:p>
          <a:p>
            <a:pPr eaLnBrk="1" hangingPunct="1">
              <a:buFont typeface="Verdana" pitchFamily="34" charset="0"/>
              <a:buNone/>
            </a:pPr>
            <a:r>
              <a:rPr lang="de-DE" b="0" dirty="0" smtClean="0">
                <a:latin typeface="Verdana" panose="020B0604030504040204" pitchFamily="34" charset="0"/>
                <a:ea typeface="Verdana" panose="020B0604030504040204" pitchFamily="34" charset="0"/>
                <a:cs typeface="Verdana" panose="020B0604030504040204" pitchFamily="34" charset="0"/>
              </a:rPr>
              <a:t>Ein </a:t>
            </a:r>
            <a:r>
              <a:rPr lang="de-DE" b="1" dirty="0" smtClean="0">
                <a:latin typeface="Verdana" panose="020B0604030504040204" pitchFamily="34" charset="0"/>
                <a:ea typeface="Verdana" panose="020B0604030504040204" pitchFamily="34" charset="0"/>
                <a:cs typeface="Verdana" panose="020B0604030504040204" pitchFamily="34" charset="0"/>
              </a:rPr>
              <a:t>Exemplar </a:t>
            </a:r>
            <a:r>
              <a:rPr lang="de-DE" b="0" dirty="0" smtClean="0">
                <a:latin typeface="Verdana" panose="020B0604030504040204" pitchFamily="34" charset="0"/>
                <a:ea typeface="Verdana" panose="020B0604030504040204" pitchFamily="34" charset="0"/>
                <a:cs typeface="Verdana" panose="020B0604030504040204" pitchFamily="34" charset="0"/>
              </a:rPr>
              <a:t>kann sein</a:t>
            </a:r>
            <a:r>
              <a:rPr lang="de-DE" b="1" dirty="0" smtClean="0">
                <a:latin typeface="Verdana" panose="020B0604030504040204" pitchFamily="34" charset="0"/>
                <a:ea typeface="Verdana" panose="020B0604030504040204" pitchFamily="34" charset="0"/>
                <a:cs typeface="Verdana" panose="020B0604030504040204" pitchFamily="34" charset="0"/>
              </a:rPr>
              <a:t>:</a:t>
            </a:r>
            <a:r>
              <a:rPr lang="de-DE" dirty="0" smtClean="0">
                <a:latin typeface="Verdana" panose="020B0604030504040204" pitchFamily="34" charset="0"/>
                <a:ea typeface="Verdana" panose="020B0604030504040204" pitchFamily="34" charset="0"/>
                <a:cs typeface="Verdana" panose="020B0604030504040204" pitchFamily="34" charset="0"/>
              </a:rPr>
              <a:t> das Buch, das ich in der Hand halten kann, eine Kopie einer Datei, die auf meinem Rechner gespeichert ist, exakt die CD des Hörbuchs, die in meinem Player steckt.</a:t>
            </a:r>
          </a:p>
          <a:p>
            <a:pPr eaLnBrk="1" hangingPunct="1">
              <a:buFont typeface="Verdana" pitchFamily="34" charset="0"/>
              <a:buNone/>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 typeface="Verdana" pitchFamily="34" charset="0"/>
              <a:buNone/>
            </a:pPr>
            <a:r>
              <a:rPr lang="de-DE" dirty="0" smtClean="0">
                <a:latin typeface="Verdana" panose="020B0604030504040204" pitchFamily="34" charset="0"/>
                <a:ea typeface="Verdana" panose="020B0604030504040204" pitchFamily="34" charset="0"/>
                <a:cs typeface="Verdana" panose="020B0604030504040204" pitchFamily="34" charset="0"/>
              </a:rPr>
              <a:t>Beachten Sie,</a:t>
            </a:r>
            <a:r>
              <a:rPr lang="de-DE" baseline="0" dirty="0" smtClean="0">
                <a:latin typeface="Verdana" panose="020B0604030504040204" pitchFamily="34" charset="0"/>
                <a:ea typeface="Verdana" panose="020B0604030504040204" pitchFamily="34" charset="0"/>
                <a:cs typeface="Verdana" panose="020B0604030504040204" pitchFamily="34" charset="0"/>
              </a:rPr>
              <a:t> dass die Verfilmung des doppelten Lottchens ein </a:t>
            </a:r>
            <a:r>
              <a:rPr lang="de-DE" b="1" baseline="0" dirty="0" smtClean="0">
                <a:latin typeface="Verdana" panose="020B0604030504040204" pitchFamily="34" charset="0"/>
                <a:ea typeface="Verdana" panose="020B0604030504040204" pitchFamily="34" charset="0"/>
                <a:cs typeface="Verdana" panose="020B0604030504040204" pitchFamily="34" charset="0"/>
              </a:rPr>
              <a:t>eigenes Werk </a:t>
            </a:r>
            <a:r>
              <a:rPr lang="de-DE" baseline="0" dirty="0" smtClean="0">
                <a:latin typeface="Verdana" panose="020B0604030504040204" pitchFamily="34" charset="0"/>
                <a:ea typeface="Verdana" panose="020B0604030504040204" pitchFamily="34" charset="0"/>
                <a:cs typeface="Verdana" panose="020B0604030504040204" pitchFamily="34" charset="0"/>
              </a:rPr>
              <a:t>ist.</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414585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ea typeface="Verdana" panose="020B0604030504040204" pitchFamily="34" charset="0"/>
                <a:cs typeface="Verdana" panose="020B0604030504040204" pitchFamily="34" charset="0"/>
              </a:rPr>
              <a:t>Gruppe 2 der FRBR-Entitäten umfasst</a:t>
            </a:r>
            <a:r>
              <a:rPr lang="de-DE" baseline="0" dirty="0" smtClean="0">
                <a:latin typeface="Verdana" pitchFamily="34" charset="0"/>
                <a:ea typeface="Verdana" panose="020B0604030504040204" pitchFamily="34" charset="0"/>
                <a:cs typeface="Verdana" panose="020B0604030504040204" pitchFamily="34" charset="0"/>
              </a:rPr>
              <a:t> die Entitäten Person und Körperschaft.</a:t>
            </a:r>
          </a:p>
          <a:p>
            <a:endParaRPr lang="de-DE" baseline="0" dirty="0" smtClean="0">
              <a:effectLst/>
              <a:latin typeface="Verdana" pitchFamily="34" charset="0"/>
              <a:ea typeface="Verdana" panose="020B0604030504040204" pitchFamily="34" charset="0"/>
              <a:cs typeface="Verdana" panose="020B0604030504040204" pitchFamily="34" charset="0"/>
            </a:endParaRPr>
          </a:p>
          <a:p>
            <a:r>
              <a:rPr lang="de-DE" dirty="0" smtClean="0">
                <a:effectLst/>
                <a:latin typeface="Verdana" panose="020B0604030504040204" pitchFamily="34" charset="0"/>
                <a:ea typeface="Verdana" panose="020B0604030504040204" pitchFamily="34" charset="0"/>
                <a:cs typeface="Verdana" panose="020B0604030504040204" pitchFamily="34" charset="0"/>
              </a:rPr>
              <a:t>Die FRAD hat neben den Personen und Körperschaften eine neue Entität der Gruppe 2, nämlich die Familie, eingeführt.</a:t>
            </a:r>
            <a:endParaRPr lang="de-DE" baseline="0" dirty="0" smtClean="0">
              <a:latin typeface="Verdana" pitchFamily="34" charset="0"/>
              <a:ea typeface="Verdana" panose="020B0604030504040204" pitchFamily="34" charset="0"/>
              <a:cs typeface="Verdana" panose="020B0604030504040204" pitchFamily="34" charset="0"/>
            </a:endParaRPr>
          </a:p>
          <a:p>
            <a:endParaRPr lang="de-DE" baseline="0" dirty="0" smtClean="0">
              <a:latin typeface="Verdana" pitchFamily="34" charset="0"/>
              <a:ea typeface="Verdana" panose="020B0604030504040204" pitchFamily="34" charset="0"/>
              <a:cs typeface="Verdana" panose="020B0604030504040204" pitchFamily="34" charset="0"/>
            </a:endParaRPr>
          </a:p>
          <a:p>
            <a:r>
              <a:rPr lang="de-DE" baseline="0" dirty="0" smtClean="0">
                <a:latin typeface="Verdana" pitchFamily="34" charset="0"/>
                <a:ea typeface="Verdana" panose="020B0604030504040204" pitchFamily="34" charset="0"/>
                <a:cs typeface="Verdana" panose="020B0604030504040204" pitchFamily="34" charset="0"/>
              </a:rPr>
              <a:t>Beachten Sie auch hier die Beziehungen (Relationen) zwischen den Entitäten. Beispiele: Eine Manifestation kann von einer Person (unser Verleger aus dem Beispiel oben) erstellt sein, eine Körperschaft (z. B. ein Museum) ist im Besitz eines Exemplars.</a:t>
            </a:r>
            <a:endParaRPr lang="de-DE" dirty="0" smtClean="0">
              <a:latin typeface="Verdana" pitchFamily="34" charset="0"/>
              <a:ea typeface="Verdana" panose="020B0604030504040204" pitchFamily="34" charset="0"/>
              <a:cs typeface="Verdana" panose="020B0604030504040204"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52113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smtClean="0">
                <a:latin typeface="Verdana" pitchFamily="34" charset="0"/>
                <a:ea typeface="Verdana" panose="020B0604030504040204" pitchFamily="34" charset="0"/>
                <a:cs typeface="Verdana" panose="020B0604030504040204" pitchFamily="34" charset="0"/>
              </a:rPr>
              <a:t>Schließlich gibt</a:t>
            </a:r>
            <a:r>
              <a:rPr lang="de-DE" baseline="0" dirty="0" smtClean="0">
                <a:latin typeface="Verdana" pitchFamily="34" charset="0"/>
                <a:ea typeface="Verdana" panose="020B0604030504040204" pitchFamily="34" charset="0"/>
                <a:cs typeface="Verdana" panose="020B0604030504040204" pitchFamily="34" charset="0"/>
              </a:rPr>
              <a:t> es noch die Gruppe 3 mit den Entitäten Begriff, Objekt, Ereignis und Ort, die dazu dienen, Inhalte zu beschreiben. </a:t>
            </a:r>
          </a:p>
          <a:p>
            <a:pPr eaLnBrk="1" hangingPunct="1"/>
            <a:endParaRPr lang="de-DE" baseline="0" dirty="0" smtClean="0">
              <a:latin typeface="Verdana" pitchFamily="34" charset="0"/>
              <a:ea typeface="Verdana" panose="020B0604030504040204" pitchFamily="34" charset="0"/>
              <a:cs typeface="Verdana" panose="020B0604030504040204" pitchFamily="34" charset="0"/>
            </a:endParaRPr>
          </a:p>
          <a:p>
            <a:r>
              <a:rPr lang="de-DE"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Diese drei FRBR-Gruppen (Entitäten-Gruppen) können auch untereinander eine Beziehung haben. So sprechen wir von Primärbeziehungen bei Beziehungen der Entitäten der Gruppe 1 (Werk, Expression, Manifestation und Exemplar) untereinander. Beispiel: Ein Werk wird in einer Manifestation verkörpert. Außerdem können auch gleiche Entitäten der Gruppe 1 zueinander in Beziehung stehen. Beispiel: Ein Werk ist die Parodie zu einem anderen Werk. </a:t>
            </a:r>
          </a:p>
          <a:p>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142111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Sie haben den ersten Teil der Grundlagenschulung absolviert. </a:t>
            </a:r>
            <a:r>
              <a:rPr lang="de-DE" dirty="0" smtClean="0">
                <a:latin typeface="Verdana" pitchFamily="34" charset="0"/>
              </a:rPr>
              <a:t>Bis hierhin</a:t>
            </a:r>
            <a:r>
              <a:rPr lang="de-DE" baseline="0" dirty="0" smtClean="0">
                <a:latin typeface="Verdana" pitchFamily="34" charset="0"/>
              </a:rPr>
              <a:t> haben Sie die Grundlagenmodelle des Standards RDA kennengelernt und sich ein Verständnis für die wichtigsten Grundprinzipien der FRBR erarbeitet sowie die praktische Umsetzung geübt.</a:t>
            </a:r>
            <a:endParaRPr lang="de-DE"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147046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latin typeface="Verdana" pitchFamily="34" charset="0"/>
              </a:rPr>
              <a:t>Wir kommen zum zweiten Teil der RDA-Grundlagenschulung, der sich mit der Entstehung und der Organisation des Standards beschäftigt und in dem wir das RDA Toolkit kennenlernen.</a:t>
            </a:r>
            <a:endParaRPr lang="de-DE" dirty="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smtClean="0">
                <a:latin typeface="Verdana" pitchFamily="34" charset="0"/>
              </a:rPr>
              <a:t>Der Standard RDA wurde im</a:t>
            </a:r>
            <a:r>
              <a:rPr lang="de-DE" baseline="0" dirty="0" smtClean="0">
                <a:latin typeface="Verdana" pitchFamily="34" charset="0"/>
              </a:rPr>
              <a:t> anglo-amerikanischen Raum entwickelt und </a:t>
            </a:r>
            <a:r>
              <a:rPr lang="de-DE" dirty="0" smtClean="0">
                <a:latin typeface="Verdana" pitchFamily="34" charset="0"/>
              </a:rPr>
              <a:t>2010 zum ersten Mal veröffentlicht. Seit</a:t>
            </a:r>
            <a:r>
              <a:rPr lang="de-DE" baseline="0" dirty="0" smtClean="0">
                <a:latin typeface="Verdana" pitchFamily="34" charset="0"/>
              </a:rPr>
              <a:t> dieser Zeit wurde er regelmäßig aktualisiert. </a:t>
            </a:r>
          </a:p>
          <a:p>
            <a:pPr eaLnBrk="1" hangingPunct="1"/>
            <a:r>
              <a:rPr lang="de-DE" baseline="0" dirty="0" smtClean="0">
                <a:latin typeface="Verdana" pitchFamily="34" charset="0"/>
              </a:rPr>
              <a:t>Die Entwicklung und Pflege des Standards liegt bei zwei Gremien. Das ist zum einen das </a:t>
            </a:r>
            <a:r>
              <a:rPr lang="de-DE" baseline="0" dirty="0" err="1" smtClean="0">
                <a:latin typeface="Verdana" pitchFamily="34" charset="0"/>
              </a:rPr>
              <a:t>Committee</a:t>
            </a:r>
            <a:r>
              <a:rPr lang="de-DE" baseline="0" dirty="0" smtClean="0">
                <a:latin typeface="Verdana" pitchFamily="34" charset="0"/>
              </a:rPr>
              <a:t> </a:t>
            </a:r>
            <a:r>
              <a:rPr lang="de-DE" baseline="0" dirty="0" err="1" smtClean="0">
                <a:latin typeface="Verdana" pitchFamily="34" charset="0"/>
              </a:rPr>
              <a:t>of</a:t>
            </a:r>
            <a:r>
              <a:rPr lang="de-DE" baseline="0" dirty="0" smtClean="0">
                <a:latin typeface="Verdana" pitchFamily="34" charset="0"/>
              </a:rPr>
              <a:t> </a:t>
            </a:r>
            <a:r>
              <a:rPr lang="de-DE" baseline="0" dirty="0" err="1" smtClean="0">
                <a:latin typeface="Verdana" pitchFamily="34" charset="0"/>
              </a:rPr>
              <a:t>Principals</a:t>
            </a:r>
            <a:r>
              <a:rPr lang="de-DE" baseline="0" dirty="0" smtClean="0">
                <a:latin typeface="Verdana" pitchFamily="34" charset="0"/>
              </a:rPr>
              <a:t> (</a:t>
            </a:r>
            <a:r>
              <a:rPr lang="de-DE" baseline="0" dirty="0" err="1" smtClean="0">
                <a:latin typeface="Verdana" pitchFamily="34" charset="0"/>
              </a:rPr>
              <a:t>CoP</a:t>
            </a:r>
            <a:r>
              <a:rPr lang="de-DE" baseline="0" dirty="0" smtClean="0">
                <a:latin typeface="Verdana" pitchFamily="34" charset="0"/>
              </a:rPr>
              <a:t>) für die strategische Entwicklung und zum zweiten das Joint </a:t>
            </a:r>
            <a:r>
              <a:rPr lang="de-DE" baseline="0" dirty="0" err="1" smtClean="0">
                <a:latin typeface="Verdana" pitchFamily="34" charset="0"/>
              </a:rPr>
              <a:t>Steering</a:t>
            </a:r>
            <a:r>
              <a:rPr lang="de-DE" baseline="0" dirty="0" smtClean="0">
                <a:latin typeface="Verdana" pitchFamily="34" charset="0"/>
              </a:rPr>
              <a:t> </a:t>
            </a:r>
            <a:r>
              <a:rPr lang="de-DE" baseline="0" dirty="0" err="1" smtClean="0">
                <a:latin typeface="Verdana" pitchFamily="34" charset="0"/>
              </a:rPr>
              <a:t>Committee</a:t>
            </a:r>
            <a:r>
              <a:rPr lang="de-DE" baseline="0" dirty="0" smtClean="0">
                <a:latin typeface="Verdana" pitchFamily="34" charset="0"/>
              </a:rPr>
              <a:t> </a:t>
            </a:r>
            <a:r>
              <a:rPr lang="de-DE" baseline="0" dirty="0" err="1" smtClean="0">
                <a:latin typeface="Verdana" pitchFamily="34" charset="0"/>
              </a:rPr>
              <a:t>for</a:t>
            </a:r>
            <a:r>
              <a:rPr lang="de-DE" baseline="0" dirty="0" smtClean="0">
                <a:latin typeface="Verdana" pitchFamily="34" charset="0"/>
              </a:rPr>
              <a:t> Development </a:t>
            </a:r>
            <a:r>
              <a:rPr lang="de-DE" baseline="0" dirty="0" err="1" smtClean="0">
                <a:latin typeface="Verdana" pitchFamily="34" charset="0"/>
              </a:rPr>
              <a:t>of</a:t>
            </a:r>
            <a:r>
              <a:rPr lang="de-DE" baseline="0" dirty="0" smtClean="0">
                <a:latin typeface="Verdana" pitchFamily="34" charset="0"/>
              </a:rPr>
              <a:t> RDA (JSC) für die Weiterentwicklung und Organisation. Die Deutsche Nationalbibliothek hat seit einigen Jahren einen Sitz in beiden Gremien. Sie vertritt hier aber nicht nur die eigene Organisation sondern den gesamten deutschsprachigen Raum.</a:t>
            </a:r>
            <a:endParaRPr lang="de-DE"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395159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Dies sind die grundlegenden</a:t>
            </a:r>
            <a:r>
              <a:rPr lang="de-DE" baseline="0" dirty="0" smtClean="0">
                <a:latin typeface="Verdana" pitchFamily="34" charset="0"/>
              </a:rPr>
              <a:t> Anforderungen, die der Standard RDA sich selbst gegeben hat. Besonders hervorheben möchten wir an dieser Stelle die Formatunabhängigkeit. Sie werden an keiner Regelwerksstelle einen Hinweis auf ein Format finden. Das Regelwerk ist durchweg formatunabhängig formuliert.</a:t>
            </a:r>
          </a:p>
          <a:p>
            <a:endParaRPr lang="de-DE" baseline="0" dirty="0" smtClean="0">
              <a:solidFill>
                <a:schemeClr val="tx1"/>
              </a:solidFill>
              <a:latin typeface="Verdana" pitchFamily="34" charset="0"/>
            </a:endParaRPr>
          </a:p>
          <a:p>
            <a:r>
              <a:rPr lang="de-DE" baseline="0" dirty="0" smtClean="0">
                <a:solidFill>
                  <a:schemeClr val="tx1"/>
                </a:solidFill>
                <a:latin typeface="Verdana" pitchFamily="34" charset="0"/>
              </a:rPr>
              <a:t>Erwähnenswert sind vielleicht auch noch die Aussagen „für alle Arten von Ressourcen und Inhalten“ und „für Bibliotheken, Museen, Archive“. Dies war von Beginn der Entwicklung des Standards RDA an ein grundlegender Anspruch. Man muss aber auch beachten, dass das Regelwerk, das zurzeit vorliegt, </a:t>
            </a:r>
            <a:r>
              <a:rPr lang="de-DE" u="none" baseline="0" dirty="0" smtClean="0">
                <a:solidFill>
                  <a:schemeClr val="tx1"/>
                </a:solidFill>
                <a:latin typeface="Verdana" pitchFamily="34" charset="0"/>
              </a:rPr>
              <a:t>von Bibliothekaren in erster Linie für Bibliotheken und erst in Ansätzen für Museen und Archive erarbeitet wurde. </a:t>
            </a:r>
            <a:r>
              <a:rPr lang="de-DE" baseline="0" dirty="0" smtClean="0">
                <a:solidFill>
                  <a:schemeClr val="tx1"/>
                </a:solidFill>
                <a:latin typeface="Verdana" pitchFamily="34" charset="0"/>
              </a:rPr>
              <a:t>Es gibt jedoch, auch im deutschsprachigen Raum, einige erste Bestrebungen, die RDA in Hinblick auf ihrer Verwendbarkeit in Museen und Archiven zu überprüfen und ggf. weiterzuentwickeln. Auch das strategische Gremium für den Standard RDA, das </a:t>
            </a:r>
            <a:r>
              <a:rPr lang="de-DE" baseline="0" dirty="0" err="1" smtClean="0">
                <a:solidFill>
                  <a:schemeClr val="tx1"/>
                </a:solidFill>
                <a:latin typeface="Verdana" pitchFamily="34" charset="0"/>
              </a:rPr>
              <a:t>CoP</a:t>
            </a:r>
            <a:r>
              <a:rPr lang="de-DE" baseline="0" dirty="0" smtClean="0">
                <a:solidFill>
                  <a:schemeClr val="tx1"/>
                </a:solidFill>
                <a:latin typeface="Verdana" pitchFamily="34" charset="0"/>
              </a:rPr>
              <a:t>, hat diesen Anspruch erst vor kurzen erneuert.</a:t>
            </a:r>
            <a:endParaRPr lang="de-DE" dirty="0" smtClean="0">
              <a:solidFill>
                <a:schemeClr val="tx1"/>
              </a:solidFill>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7873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Kommen wir</a:t>
            </a:r>
            <a:r>
              <a:rPr lang="de-DE" baseline="0" dirty="0" smtClean="0">
                <a:latin typeface="Verdana" pitchFamily="34" charset="0"/>
              </a:rPr>
              <a:t> nun aber zunächst zu der praktischen Anwendung der RDA.</a:t>
            </a:r>
            <a:endParaRPr lang="de-DE" dirty="0" smtClean="0">
              <a:latin typeface="Verdana" pitchFamily="34" charset="0"/>
            </a:endParaRPr>
          </a:p>
          <a:p>
            <a:r>
              <a:rPr lang="de-DE" dirty="0" smtClean="0">
                <a:latin typeface="Verdana" pitchFamily="34" charset="0"/>
              </a:rPr>
              <a:t>Ein grundlegender Unterschied zu unseren</a:t>
            </a:r>
            <a:r>
              <a:rPr lang="de-DE" baseline="0" dirty="0" smtClean="0">
                <a:latin typeface="Verdana" pitchFamily="34" charset="0"/>
              </a:rPr>
              <a:t> bestehenden Regelwerken ist, dass der Regelwerkstext ausschließlich als Online-Tool zur Verfügung steht. Alle gedruckten Ausgaben sind kein Ersatz für das Online-Tool, da sie i.d.R. nicht genauso aktuell sind. Das RDA Toolkit ist lizenzpflichtig und wird von ALA Publishing </a:t>
            </a:r>
            <a:r>
              <a:rPr lang="de-DE" u="none" baseline="0" dirty="0" smtClean="0">
                <a:latin typeface="Verdana" pitchFamily="34" charset="0"/>
              </a:rPr>
              <a:t>und weiteren Institutionen verwaltet und veröffentlicht. </a:t>
            </a:r>
            <a:r>
              <a:rPr lang="de-DE" baseline="0" dirty="0" smtClean="0">
                <a:latin typeface="Verdana" pitchFamily="34" charset="0"/>
              </a:rPr>
              <a:t>Seit dem Frühjahr 2014 gibt es eine Konsortiallizenz für den deutschsprachigen Raum (Deutschland, Österreich und die Schweiz). Sie wird von der Arbeitsstelle für Standardisierung der Deutschen Nationalbibliothek verwaltet. Bei Fragen wenden Sie sich bitte dorthin unter der Mail-Adresse afs@dnb.de.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3162636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Dies</a:t>
            </a:r>
            <a:r>
              <a:rPr lang="de-DE" baseline="0" dirty="0" smtClean="0">
                <a:latin typeface="Verdana" pitchFamily="34" charset="0"/>
              </a:rPr>
              <a:t> ist ein Screenshot aus der deutschen Übersetzung der RDA.  Sie wurde 2012 das erste Mal veröffentlicht. Bislang sind die deutsche und die französische </a:t>
            </a:r>
            <a:r>
              <a:rPr lang="de-DE" u="none" baseline="0" dirty="0" smtClean="0">
                <a:latin typeface="Verdana" pitchFamily="34" charset="0"/>
              </a:rPr>
              <a:t>und die spanische Übersetzung im Toolkit enthalten. </a:t>
            </a:r>
            <a:r>
              <a:rPr lang="de-DE" baseline="0" dirty="0" smtClean="0">
                <a:latin typeface="Verdana" pitchFamily="34" charset="0"/>
              </a:rPr>
              <a:t>Das RDA Toolkit wird in regelmäßigen Releases (meist vierteljährlich) aktualisiert. Am aktuellsten ist immer die englische Ausgabe. Alle Übersetzungen folgen mit einer ca. halbjährlichen Verzögerung. Grundlage für die Erfassung im deutschsprachigen Raum ist die jeweils gültige deutsche Ausgabe.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86275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Wir</a:t>
            </a:r>
            <a:r>
              <a:rPr lang="de-DE" baseline="0" dirty="0" smtClean="0">
                <a:latin typeface="Verdana" pitchFamily="34" charset="0"/>
              </a:rPr>
              <a:t> beginnen nun mit dem ersten Teil der RDA-Grundlagenschulung, die sich mit den Modellen beschäftigt, auf die der Standard aufbaut.</a:t>
            </a:r>
            <a:endParaRPr lang="de-DE" dirty="0" smtClean="0">
              <a:latin typeface="Verdana" pitchFamily="34" charset="0"/>
            </a:endParaRP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Diese Folie zeigt</a:t>
            </a:r>
            <a:r>
              <a:rPr lang="de-DE" baseline="0" dirty="0" smtClean="0">
                <a:latin typeface="Verdana" pitchFamily="34" charset="0"/>
              </a:rPr>
              <a:t> wiederum einen Ausschnitt aus dem deutschsprachigen Teil des RDA Toolkit. Der Pfeil weist Sie auf die Buttons für die Anwendungsrichtlinien der einzelnen Sprachcommunitys hin. Hinter dem grünen Button verbergen sich die LC PCC PS (Library </a:t>
            </a:r>
            <a:r>
              <a:rPr lang="de-DE" baseline="0" dirty="0" err="1" smtClean="0">
                <a:latin typeface="Verdana" pitchFamily="34" charset="0"/>
              </a:rPr>
              <a:t>of</a:t>
            </a:r>
            <a:r>
              <a:rPr lang="de-DE" baseline="0" dirty="0" smtClean="0">
                <a:latin typeface="Verdana" pitchFamily="34" charset="0"/>
              </a:rPr>
              <a:t> </a:t>
            </a:r>
            <a:r>
              <a:rPr lang="de-DE" baseline="0" dirty="0" err="1" smtClean="0">
                <a:latin typeface="Verdana" pitchFamily="34" charset="0"/>
              </a:rPr>
              <a:t>Congress</a:t>
            </a:r>
            <a:r>
              <a:rPr lang="de-DE" baseline="0" dirty="0" smtClean="0">
                <a:latin typeface="Verdana" pitchFamily="34" charset="0"/>
              </a:rPr>
              <a:t>-Programm </a:t>
            </a:r>
            <a:r>
              <a:rPr lang="de-DE" baseline="0" dirty="0" err="1" smtClean="0">
                <a:latin typeface="Verdana" pitchFamily="34" charset="0"/>
              </a:rPr>
              <a:t>for</a:t>
            </a:r>
            <a:r>
              <a:rPr lang="de-DE" baseline="0" dirty="0" smtClean="0">
                <a:latin typeface="Verdana" pitchFamily="34" charset="0"/>
              </a:rPr>
              <a:t> </a:t>
            </a:r>
            <a:r>
              <a:rPr lang="de-DE" baseline="0" dirty="0" err="1" smtClean="0">
                <a:latin typeface="Verdana" pitchFamily="34" charset="0"/>
              </a:rPr>
              <a:t>Cooperative</a:t>
            </a:r>
            <a:r>
              <a:rPr lang="de-DE" baseline="0" dirty="0" smtClean="0">
                <a:latin typeface="Verdana" pitchFamily="34" charset="0"/>
              </a:rPr>
              <a:t> </a:t>
            </a:r>
            <a:r>
              <a:rPr lang="de-DE" baseline="0" dirty="0" err="1" smtClean="0">
                <a:latin typeface="Verdana" pitchFamily="34" charset="0"/>
              </a:rPr>
              <a:t>Cataloguing</a:t>
            </a:r>
            <a:r>
              <a:rPr lang="de-DE" baseline="0" dirty="0" smtClean="0">
                <a:latin typeface="Verdana" pitchFamily="34" charset="0"/>
              </a:rPr>
              <a:t> </a:t>
            </a:r>
            <a:r>
              <a:rPr lang="de-DE" baseline="0" dirty="0" err="1" smtClean="0">
                <a:latin typeface="Verdana" pitchFamily="34" charset="0"/>
              </a:rPr>
              <a:t>Policy</a:t>
            </a:r>
            <a:r>
              <a:rPr lang="de-DE" baseline="0" dirty="0" smtClean="0">
                <a:latin typeface="Verdana" pitchFamily="34" charset="0"/>
              </a:rPr>
              <a:t> Statements), hinter dem orange-gelben die NLA PS (National Library </a:t>
            </a:r>
            <a:r>
              <a:rPr lang="de-DE" baseline="0" dirty="0" err="1" smtClean="0">
                <a:latin typeface="Verdana" pitchFamily="34" charset="0"/>
              </a:rPr>
              <a:t>of</a:t>
            </a:r>
            <a:r>
              <a:rPr lang="de-DE" baseline="0" dirty="0" smtClean="0">
                <a:latin typeface="Verdana" pitchFamily="34" charset="0"/>
              </a:rPr>
              <a:t> </a:t>
            </a:r>
            <a:r>
              <a:rPr lang="de-DE" baseline="0" dirty="0" err="1" smtClean="0">
                <a:latin typeface="Verdana" pitchFamily="34" charset="0"/>
              </a:rPr>
              <a:t>Australia</a:t>
            </a:r>
            <a:r>
              <a:rPr lang="de-DE" baseline="0" dirty="0" smtClean="0">
                <a:latin typeface="Verdana" pitchFamily="34" charset="0"/>
              </a:rPr>
              <a:t> </a:t>
            </a:r>
            <a:r>
              <a:rPr lang="de-DE" baseline="0" dirty="0" err="1" smtClean="0">
                <a:latin typeface="Verdana" pitchFamily="34" charset="0"/>
              </a:rPr>
              <a:t>Policy</a:t>
            </a:r>
            <a:r>
              <a:rPr lang="de-DE" baseline="0" dirty="0" smtClean="0">
                <a:latin typeface="Verdana" pitchFamily="34" charset="0"/>
              </a:rPr>
              <a:t> Statements) und hinter dem violetten Button die D-A-CH (Anwendungsrichtlinien für den deutschsprachigen Raum).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145856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Und</a:t>
            </a:r>
            <a:r>
              <a:rPr lang="de-DE" baseline="0" dirty="0" smtClean="0">
                <a:latin typeface="Verdana" pitchFamily="34" charset="0"/>
              </a:rPr>
              <a:t> schließlich ein Beispiel aus den D-A-CH</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790339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Sie haben bis hier die Grundlagenmodelle des Standards RDA kennengelernt. Sie kennen die Entstehung und die Organisation der RDA und Sie haben das Arbeitsinstrument RDA Toolkit gesehen und vielleicht auch schon erste Recherchen damit gemacht. Darüber hinaus sind Sie nun mit dem Aufbau und der Struktur des Standards vertraut.</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35304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Der letzte Teil der RDA-Grundlagenschulung stellt Ihnen die Grundbegriffe</a:t>
            </a:r>
            <a:r>
              <a:rPr lang="de-DE" baseline="0" dirty="0" smtClean="0">
                <a:latin typeface="Verdana" pitchFamily="34" charset="0"/>
              </a:rPr>
              <a:t> vor, die Sie für Ihre Arbeit mit dem Standard kennen müssen.</a:t>
            </a:r>
            <a:endParaRPr lang="de-DE" dirty="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Wie bereits erwähnt,</a:t>
            </a:r>
            <a:r>
              <a:rPr lang="de-DE" baseline="0" dirty="0" smtClean="0">
                <a:latin typeface="Verdana" pitchFamily="34" charset="0"/>
              </a:rPr>
              <a:t> verwendet der Standard RDA das Vokabular der FRBR. Diese Begriffe haben wir ausführlich im ersten Teil der Schulung besprochen.</a:t>
            </a:r>
          </a:p>
          <a:p>
            <a:endParaRPr lang="de-DE" baseline="0" dirty="0" smtClean="0">
              <a:latin typeface="Verdana" pitchFamily="34" charset="0"/>
            </a:endParaRPr>
          </a:p>
          <a:p>
            <a:r>
              <a:rPr lang="de-DE" baseline="0" dirty="0" smtClean="0">
                <a:latin typeface="Verdana" pitchFamily="34" charset="0"/>
              </a:rPr>
              <a:t>Im folgenden und letzten Teil der RDA-Grundlagenschulung möchten wir Ihnen nun weitere Begriffe vorstellen. Die meisten davon finden Sie auch im Kapitel 0 erläutert.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256718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Dieses</a:t>
            </a:r>
            <a:r>
              <a:rPr lang="de-DE" baseline="0" dirty="0" smtClean="0">
                <a:latin typeface="Verdana" pitchFamily="34" charset="0"/>
              </a:rPr>
              <a:t> </a:t>
            </a:r>
            <a:r>
              <a:rPr lang="de-DE" dirty="0" smtClean="0">
                <a:latin typeface="Verdana" pitchFamily="34" charset="0"/>
              </a:rPr>
              <a:t>Standardelemente-Set für den deutschsprachigen Raum,</a:t>
            </a:r>
            <a:r>
              <a:rPr lang="de-DE" baseline="0" dirty="0" smtClean="0">
                <a:latin typeface="Verdana" pitchFamily="34" charset="0"/>
              </a:rPr>
              <a:t> besteht aus den in den RDA festgelegten Kernelementen und den vereinbarten Zusatzelementen. Es liegt in zwei Ausgaben vor: einmal für die bibliografischen Daten und einmal für die Normdaten.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25</a:t>
            </a:fld>
            <a:endParaRPr lang="de-DE">
              <a:solidFill>
                <a:prstClr val="black"/>
              </a:solidFill>
            </a:endParaRPr>
          </a:p>
        </p:txBody>
      </p:sp>
    </p:spTree>
    <p:extLst>
      <p:ext uri="{BB962C8B-B14F-4D97-AF65-F5344CB8AC3E}">
        <p14:creationId xmlns:p14="http://schemas.microsoft.com/office/powerpoint/2010/main" val="178789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Bereits weiter</a:t>
            </a:r>
            <a:r>
              <a:rPr lang="de-DE" baseline="0" dirty="0" smtClean="0">
                <a:latin typeface="Verdana" pitchFamily="34" charset="0"/>
              </a:rPr>
              <a:t> oben haben Sie die D-A-CH kennengelernt. Hier möchten wir Ihnen zeigen, aus welchen Elementen sie sich zusammensetzen.</a:t>
            </a:r>
            <a:endParaRPr lang="de-DE" dirty="0" smtClean="0">
              <a:latin typeface="Verdana" pitchFamily="34" charset="0"/>
            </a:endParaRPr>
          </a:p>
          <a:p>
            <a:r>
              <a:rPr lang="de-DE" dirty="0" smtClean="0">
                <a:latin typeface="Verdana" pitchFamily="34" charset="0"/>
              </a:rPr>
              <a:t>Die Anwendungsrichtlinien für den deutschsprachigen Raum (D-A-CH)</a:t>
            </a:r>
            <a:r>
              <a:rPr lang="de-DE" baseline="0" dirty="0" smtClean="0">
                <a:latin typeface="Verdana" pitchFamily="34" charset="0"/>
              </a:rPr>
              <a:t> sind nach einem Baukastenprinzip aufgebaut. Sie können aus mehreren Elementen bestehen, können aber auch nur eines der oben aufgeführten Elemente enthalten. So kann es z. B. vorkommen, dass für eine RDA-Stelle keine Anwendungsregel nötig war, jedoch eine Erläuterung zum besseren Verständnis. Hinter dem Baustein „Arbeitshilfen“ können sich verschiedene Dokumente verbergen, die aus dem RDA Toolkit verlinkt sind. Dies können Listen mit Formangaben oder Sprachcodes sein. Sehr häufig sind es jedoch Katalogisierungs- oder Erfassungshilfen, die Anweisungen zu den Formaten enthalten. Sie müssen getrennt gehalten werden, da, Sie erinnern sich vielleicht, RDA formatneutral formuliert ist.</a:t>
            </a:r>
          </a:p>
          <a:p>
            <a:r>
              <a:rPr lang="de-DE" baseline="0" dirty="0" smtClean="0">
                <a:latin typeface="Verdana" pitchFamily="34" charset="0"/>
              </a:rPr>
              <a:t>Die Abkürzung D-A-CH steht für Deutschland, Österreich und die Schweiz und ist eine international verständliche und bekannte Abkürzung.</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567310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RDA spricht nicht mehr von einer Haupteintragung oder Ansetzungsform, sondern von Sucheinstiegen. So ist z. B. ein Name der eine bestimmte Person repräsentiert, ein Sucheinstieg. Es gibt dezidierte Regelungen in den RDA, die die Bildung solcher Sucheinstiege beschreiben. Sie lernen diese im Laufe der weiteren Schulungen kennen.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69793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Alternativen und Optionen finden sich in den RDA an vielen Regelwerksstellen. Die Anwender der RDA (die im JSC vertretenen Institutionen) haben sich hierzu verständigt, um möglichst einheitliche Voraussetzungen für den Datentausch zu schaffen. Die AG RDA hat, wiederum im Interesse eines möglichst reibungslosen Datentauschs, für den deutschsprachigen Raum ebenfalls einheitliche Vereinbarungen für jede der betroffenen Stellen getroffen und eine Anwendungsregel dazu formuliert (z. B. „Wenden Sie die Alternative an“).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198175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Ziel dieser</a:t>
            </a:r>
            <a:r>
              <a:rPr lang="de-DE" baseline="0" dirty="0" smtClean="0">
                <a:latin typeface="Verdana" pitchFamily="34" charset="0"/>
              </a:rPr>
              <a:t> Festlegungen war es zum einen, sich an den Vereinbarungen der anderen Nationalbibliotheken zu orientieren, zum anderen aber auch eine einheitliche Anwendung für den deutschsprachigen Raum zu haben. </a:t>
            </a:r>
          </a:p>
          <a:p>
            <a:r>
              <a:rPr lang="de-DE" baseline="0" dirty="0" smtClean="0">
                <a:latin typeface="Verdana" pitchFamily="34" charset="0"/>
              </a:rPr>
              <a:t>Hier zwei Beispiele.</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163652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Hier noch einmal im Überblick,</a:t>
            </a:r>
            <a:r>
              <a:rPr lang="de-DE" baseline="0" dirty="0" smtClean="0">
                <a:latin typeface="Verdana" pitchFamily="34" charset="0"/>
              </a:rPr>
              <a:t> welche Lerninhalte Ihnen während der Schulung begegnen werden.</a:t>
            </a:r>
            <a:endParaRPr lang="de-DE"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4081873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 RDA</a:t>
            </a:r>
            <a:r>
              <a:rPr lang="de-DE" baseline="0" dirty="0" smtClean="0">
                <a:latin typeface="Verdana" panose="020B0604030504040204" pitchFamily="34" charset="0"/>
                <a:ea typeface="Verdana" panose="020B0604030504040204" pitchFamily="34" charset="0"/>
                <a:cs typeface="Verdana" panose="020B0604030504040204" pitchFamily="34" charset="0"/>
              </a:rPr>
              <a:t> 1.5 werden drei Arten unterschieden und dargestellt, wie eine Ressource beschrieben werden kann.</a:t>
            </a:r>
            <a:endParaRPr lang="de-DE" dirty="0" smtClean="0">
              <a:latin typeface="Verdana" panose="020B0604030504040204" pitchFamily="34" charset="0"/>
              <a:ea typeface="Verdana" panose="020B0604030504040204" pitchFamily="34" charset="0"/>
              <a:cs typeface="Verdana" panose="020B0604030504040204" pitchFamily="34" charset="0"/>
            </a:endParaRPr>
          </a:p>
          <a:p>
            <a:r>
              <a:rPr lang="de-DE" dirty="0" smtClean="0">
                <a:latin typeface="Verdana" panose="020B0604030504040204" pitchFamily="34" charset="0"/>
                <a:ea typeface="Verdana" panose="020B0604030504040204" pitchFamily="34" charset="0"/>
                <a:cs typeface="Verdana" panose="020B0604030504040204" pitchFamily="34" charset="0"/>
              </a:rPr>
              <a:t>Eine umfassende Beschreibung wird verwendet, um die Ressource als Ganzes zu beschreiben. </a:t>
            </a:r>
          </a:p>
          <a:p>
            <a:r>
              <a:rPr lang="de-DE" dirty="0" smtClean="0">
                <a:latin typeface="Verdana" panose="020B0604030504040204" pitchFamily="34" charset="0"/>
                <a:ea typeface="Verdana" panose="020B0604030504040204" pitchFamily="34" charset="0"/>
                <a:cs typeface="Verdana" panose="020B0604030504040204" pitchFamily="34" charset="0"/>
              </a:rPr>
              <a:t>Eine analytische Beschreibung wird verwendet, um einen Teil einer größeren Ressource zu beschreiben.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Eine hierarchische Beschreibung wird verwendet, um eine Ressource zu beschreiben, die aus mehreren Teilen besteht. Sie kombiniert eine umfassende Beschreibung des Ganzen mit analytischen Beschreibungen eines Teils oder mehrerer Teile. Wenn Teile der Ressource weiter unterteilt sind in eigene Teile, können für diese weiteren Unterteilungen analytische Beschreibungen erstellt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Im Laufe der weiteren Schulungen werden Ihnen diese Beschreibungsarten genauer vorgestellt.</a:t>
            </a:r>
            <a:r>
              <a:rPr lang="de-DE" baseline="0" dirty="0" smtClean="0">
                <a:latin typeface="Verdana" panose="020B0604030504040204" pitchFamily="34" charset="0"/>
                <a:ea typeface="Verdana" panose="020B0604030504040204" pitchFamily="34" charset="0"/>
                <a:cs typeface="Verdana" panose="020B0604030504040204" pitchFamily="34" charset="0"/>
              </a:rPr>
              <a:t> An dieser Stelle sollen Sie zunächst die Begriffe kennenlernen. </a:t>
            </a:r>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413312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Das Prinzip des „Cataloguer‘s </a:t>
            </a:r>
            <a:r>
              <a:rPr lang="de-DE" sz="1200" b="0" i="0" u="none" strike="noStrike" kern="1200" baseline="0" dirty="0" err="1" smtClean="0">
                <a:solidFill>
                  <a:schemeClr val="tx1"/>
                </a:solidFill>
                <a:latin typeface="Verdana" pitchFamily="34" charset="0"/>
                <a:ea typeface="+mn-ea"/>
                <a:cs typeface="Arial" charset="0"/>
              </a:rPr>
              <a:t>Judgement</a:t>
            </a:r>
            <a:r>
              <a:rPr lang="de-DE" sz="1200" b="0" i="0" u="none" strike="noStrike" kern="1200" baseline="0" dirty="0" smtClean="0">
                <a:solidFill>
                  <a:schemeClr val="tx1"/>
                </a:solidFill>
                <a:latin typeface="Verdana" pitchFamily="34" charset="0"/>
                <a:ea typeface="+mn-ea"/>
                <a:cs typeface="Arial" charset="0"/>
              </a:rPr>
              <a:t>“ zieht sich wie ein roter Faden durch den Standard RDA. Für viele von uns ist das vielleicht zunächst gewöhnungsbedürftig. Natürlich ist damit nicht gemeint, dass jeder/jede macht, was er oder sie gerade will. Es ist aber sehr wohl gemeint, dass jeder/jede den vorliegenden Sachverhalt prüft und die für diesen Zusammenhang richtige Entscheidung eigenständig trifft. Angesichts des sehr großen Anwendungsspektrums, dass die RDA anstrebt, kann nur dies der richtige Weg sein. Eine </a:t>
            </a:r>
            <a:r>
              <a:rPr lang="de-DE" sz="1200" b="0" i="0" u="none" strike="noStrike" kern="1200" baseline="0" dirty="0" err="1" smtClean="0">
                <a:solidFill>
                  <a:schemeClr val="tx1"/>
                </a:solidFill>
                <a:latin typeface="Verdana" pitchFamily="34" charset="0"/>
                <a:ea typeface="+mn-ea"/>
                <a:cs typeface="Arial" charset="0"/>
              </a:rPr>
              <a:t>Erfasserin</a:t>
            </a:r>
            <a:r>
              <a:rPr lang="de-DE" sz="1200" b="0" i="0" u="none" strike="noStrike" kern="1200" baseline="0" dirty="0" smtClean="0">
                <a:solidFill>
                  <a:schemeClr val="tx1"/>
                </a:solidFill>
                <a:latin typeface="Verdana" pitchFamily="34" charset="0"/>
                <a:ea typeface="+mn-ea"/>
                <a:cs typeface="Arial" charset="0"/>
              </a:rPr>
              <a:t> in einem Museum benötigt andere Angaben für ihre Materialien als der </a:t>
            </a:r>
            <a:r>
              <a:rPr lang="de-DE" sz="1200" b="0" i="0" u="none" strike="noStrike" kern="1200" baseline="0" dirty="0" err="1" smtClean="0">
                <a:solidFill>
                  <a:schemeClr val="tx1"/>
                </a:solidFill>
                <a:latin typeface="Verdana" pitchFamily="34" charset="0"/>
                <a:ea typeface="+mn-ea"/>
                <a:cs typeface="Arial" charset="0"/>
              </a:rPr>
              <a:t>Katalogisierer</a:t>
            </a:r>
            <a:r>
              <a:rPr lang="de-DE" sz="1200" b="0" i="0" u="none" strike="noStrike" kern="1200" baseline="0" dirty="0" smtClean="0">
                <a:solidFill>
                  <a:schemeClr val="tx1"/>
                </a:solidFill>
                <a:latin typeface="Verdana" pitchFamily="34" charset="0"/>
                <a:ea typeface="+mn-ea"/>
                <a:cs typeface="Arial" charset="0"/>
              </a:rPr>
              <a:t> in einem Verbund. Diese größtmögliche Anpassung an die jeweilige Situation und den Verwendungszweck bei gleichzeitiger Konformität mit dem Regelwerk ist mit „Cataloguer‘s Judgement“ gemeint. Dies ist für uns neu und muss in der Praxis erst eingeübt werden. Auch hierzu werden Sie im Laufe der weiteren Schulungen Hilfestellung und Beispiele bekommen.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145477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Hier noch einmal im Überblick,</a:t>
            </a:r>
            <a:r>
              <a:rPr lang="de-DE" baseline="0" dirty="0" smtClean="0">
                <a:latin typeface="Verdana" pitchFamily="34" charset="0"/>
              </a:rPr>
              <a:t> welche Lerninhalte in diesem Modul behandelt wurden.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354452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33</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71623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Kapitel 1 stehen</a:t>
            </a:r>
            <a:r>
              <a:rPr lang="de-DE" baseline="0" dirty="0" smtClean="0"/>
              <a:t> Grundprinzipien zur Beschreibung der </a:t>
            </a:r>
            <a:r>
              <a:rPr lang="de-DE" b="1" baseline="0" dirty="0" smtClean="0"/>
              <a:t>Manifestation</a:t>
            </a:r>
            <a:r>
              <a:rPr lang="de-DE" baseline="0" dirty="0" smtClean="0"/>
              <a:t>.</a:t>
            </a:r>
          </a:p>
          <a:p>
            <a:endParaRPr lang="de-DE" dirty="0" smtClean="0"/>
          </a:p>
          <a:p>
            <a:r>
              <a:rPr lang="de-DE" dirty="0" smtClean="0"/>
              <a:t>In RDA 1.4 befindet sich eine Liste der Elemente, die in der </a:t>
            </a:r>
            <a:r>
              <a:rPr lang="de-DE" b="1" dirty="0" smtClean="0"/>
              <a:t>Schrift</a:t>
            </a:r>
            <a:r>
              <a:rPr lang="de-DE" dirty="0" smtClean="0"/>
              <a:t> und in der </a:t>
            </a:r>
            <a:r>
              <a:rPr lang="de-DE" b="1" dirty="0" smtClean="0"/>
              <a:t>Sprache</a:t>
            </a:r>
            <a:r>
              <a:rPr lang="de-DE" dirty="0" smtClean="0"/>
              <a:t> erfasst werden, in der die zu katalogisierende Ressource vorliegt.</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Alle anderen Elemente (z.B. Anmerkungen) werden auf Deutsch und in lateinischer Schrift erfasst. (Ausnahmeregel</a:t>
            </a:r>
            <a:r>
              <a:rPr lang="de-DE" baseline="0" dirty="0" smtClean="0"/>
              <a:t> zu den Anmerkungen folgt später, RDA 1.10)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[Hinweis: „Entstehungsangabe“ = Entstehungsort und Jahr bei nicht veröffentlichten Ressourcen (z.B. Handschriften oder Gemälden)]</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35</a:t>
            </a:fld>
            <a:endParaRPr lang="de-DE">
              <a:solidFill>
                <a:prstClr val="black"/>
              </a:solidFill>
            </a:endParaRPr>
          </a:p>
        </p:txBody>
      </p:sp>
    </p:spTree>
    <p:extLst>
      <p:ext uri="{BB962C8B-B14F-4D97-AF65-F5344CB8AC3E}">
        <p14:creationId xmlns:p14="http://schemas.microsoft.com/office/powerpoint/2010/main" val="1200817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latin typeface="+mn-lt"/>
                <a:ea typeface="+mn-ea"/>
                <a:cs typeface="+mn-cs"/>
              </a:rPr>
              <a:t>Liegen die aufgeführten Elemente in nichtlateinischer Schrift vor, so werden diese in der Originalschrift erfasst. Zusätzlich werden die Elemente in transliterierter Form angegeben (RDA 1.4, optionale Ergänzung D-A-CH). </a:t>
            </a:r>
          </a:p>
          <a:p>
            <a:r>
              <a:rPr lang="de-CH" sz="1200" kern="1200" dirty="0" smtClean="0">
                <a:solidFill>
                  <a:schemeClr val="tx1"/>
                </a:solidFill>
                <a:latin typeface="+mn-lt"/>
                <a:ea typeface="+mn-ea"/>
                <a:cs typeface="+mn-cs"/>
              </a:rPr>
              <a:t>Ist die Erfassung der nichtlateinischen Zeichen aber aus technischen Gründen nicht möglich, werden die Elemente nur in der transliterierten Form erfasst (RDA 1.4, Alternative 1 D-A-CH). Die Standards für die Transliteration nichtlateinischer Schriften sind auf den Wiki-Seiten der DNB veröffentlicht: RDA-Informations-Wiki, Link: </a:t>
            </a:r>
            <a:r>
              <a:rPr lang="de-DE" sz="1200" u="sng" kern="1200" dirty="0" smtClean="0">
                <a:solidFill>
                  <a:schemeClr val="tx1"/>
                </a:solidFill>
                <a:latin typeface="+mn-lt"/>
                <a:ea typeface="+mn-ea"/>
                <a:cs typeface="+mn-cs"/>
                <a:hlinkClick r:id="rId3"/>
              </a:rPr>
              <a:t>https://wiki.dnb.de/display/RDAINFO/Regelwerk</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36</a:t>
            </a:fld>
            <a:endParaRPr lang="de-DE">
              <a:solidFill>
                <a:prstClr val="black"/>
              </a:solidFill>
            </a:endParaRPr>
          </a:p>
        </p:txBody>
      </p:sp>
    </p:spTree>
    <p:extLst>
      <p:ext uri="{BB962C8B-B14F-4D97-AF65-F5344CB8AC3E}">
        <p14:creationId xmlns:p14="http://schemas.microsoft.com/office/powerpoint/2010/main" val="308902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Daten innerhalb der oben aufgeführten Elemente ergänzt werden müssen, so werden diese in der Sprache der anderen Bestandteile des Elements ergänzt.</a:t>
            </a:r>
          </a:p>
          <a:p>
            <a:endParaRPr lang="de-DE" dirty="0" smtClean="0"/>
          </a:p>
          <a:p>
            <a:r>
              <a:rPr lang="de-DE" i="1" dirty="0" smtClean="0"/>
              <a:t>Zusätzlich</a:t>
            </a:r>
            <a:r>
              <a:rPr lang="de-DE" i="1" baseline="0" dirty="0" smtClean="0"/>
              <a:t> im Word-Dokument enthalten:</a:t>
            </a:r>
          </a:p>
          <a:p>
            <a:r>
              <a:rPr lang="de-CH" sz="1200" kern="1200" dirty="0" smtClean="0">
                <a:solidFill>
                  <a:schemeClr val="tx1"/>
                </a:solidFill>
                <a:latin typeface="+mn-lt"/>
                <a:ea typeface="+mn-ea"/>
                <a:cs typeface="+mn-cs"/>
              </a:rPr>
              <a:t>- Wenn die Information zu einem der oben aufgeführten Elemente ermittelt wird, gilt:</a:t>
            </a:r>
            <a:endParaRPr lang="de-DE" sz="1200" kern="1200" dirty="0" smtClean="0">
              <a:solidFill>
                <a:schemeClr val="tx1"/>
              </a:solidFill>
              <a:latin typeface="+mn-lt"/>
              <a:ea typeface="+mn-ea"/>
              <a:cs typeface="+mn-cs"/>
            </a:endParaRPr>
          </a:p>
          <a:p>
            <a:pPr lvl="0"/>
            <a:r>
              <a:rPr lang="de-CH" sz="1200" kern="1200" dirty="0" smtClean="0">
                <a:solidFill>
                  <a:schemeClr val="tx1"/>
                </a:solidFill>
                <a:latin typeface="+mn-lt"/>
                <a:ea typeface="+mn-ea"/>
                <a:cs typeface="+mn-cs"/>
              </a:rPr>
              <a:t>Elemente aus den Bereichen Entstehungsangabe, Veröffentlichungsangabe, Vertriebsangabe oder Herstellungsangabe (s. 2.7 - 2.10) werden entweder in der Sprache des Landes, in dem der Erzeuger, Verlag, Vertrieb bzw. Hersteller seinen Sitz hat, oder auf Deutsch erfasst (Entscheidung liegt im Ermessen).</a:t>
            </a:r>
          </a:p>
          <a:p>
            <a:pPr lvl="0"/>
            <a:endParaRPr lang="de-DE"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 Alle anderen Elemente werden in der Sprache des Haupttitels erfasst, sofern die Sprachkenntnisse dafür ausreichend sind; ansonsten auf Deutsch. (RDA 1.4 optionale Ergänzung D-A-CH)</a:t>
            </a:r>
            <a:br>
              <a:rPr lang="de-CH" sz="1200" kern="1200" dirty="0" smtClean="0">
                <a:solidFill>
                  <a:schemeClr val="tx1"/>
                </a:solidFill>
                <a:latin typeface="+mn-lt"/>
                <a:ea typeface="+mn-ea"/>
                <a:cs typeface="+mn-cs"/>
              </a:rPr>
            </a:br>
            <a:endParaRPr lang="de-DE" sz="1200" kern="1200" dirty="0" smtClean="0">
              <a:solidFill>
                <a:schemeClr val="tx1"/>
              </a:solidFill>
              <a:latin typeface="+mn-lt"/>
              <a:ea typeface="+mn-ea"/>
              <a:cs typeface="+mn-cs"/>
            </a:endParaRPr>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3089022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 der Beschreibung der Manifestation gelten für einige Elemente besondere Regeln für ihre Wiedergabe. Diese Elemente werden „übertragen“, um eine möglichst vorlagegetreue Beschreibung der Ressource herzustellen. </a:t>
            </a:r>
          </a:p>
          <a:p>
            <a:r>
              <a:rPr lang="de-DE" dirty="0" smtClean="0"/>
              <a:t>Übertragen ist eine besondere Form der Erfassung. Einzelheiten zum „Übertragen“ sind in RDA 1.7 und RDA 1.7 D-A-CH geregelt.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a:t>
            </a:r>
            <a:r>
              <a:rPr lang="de-DE" sz="1200" kern="1200" dirty="0" smtClean="0">
                <a:solidFill>
                  <a:schemeClr val="tx1"/>
                </a:solidFill>
                <a:latin typeface="+mn-lt"/>
                <a:ea typeface="+mn-ea"/>
                <a:cs typeface="+mn-cs"/>
              </a:rPr>
              <a:t>Das Ziel beim Übertragen ist nicht eine fotografisch exakte Abbildung der Vorlage, sondern eine nutzerfreundliche, gut lesbare Darstellung. Grundsätzlich nicht übertragen werden Gestaltungsmittel wie Fettsetzung, Unterstreichung, Farbigkeit etc. Ebenfalls nicht übertragen werden Besonderheiten, die häufig auf gestalterischen Gründen beruhen und dem normalen Gebrauch entgegenstehen, sofern in RDA und den D-A-CH nichts anderes vorgeschrieben ist. </a:t>
            </a:r>
            <a:r>
              <a:rPr lang="de-CH" sz="1200"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(RDA 1.7.1 D-A-CH)</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2987695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Ob ein Element „übertragen“ werden muss, steht bei dem jeweiligen Element in Kapitel 2. </a:t>
            </a:r>
          </a:p>
          <a:p>
            <a:endParaRPr lang="de-DE" dirty="0" smtClean="0"/>
          </a:p>
          <a:p>
            <a:r>
              <a:rPr lang="de-DE" dirty="0" smtClean="0"/>
              <a: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317265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sz="1200" dirty="0" smtClean="0">
                <a:latin typeface="Verdana" pitchFamily="34" charset="0"/>
              </a:rPr>
              <a:t>Wir kommen zum</a:t>
            </a:r>
            <a:r>
              <a:rPr lang="de-DE" sz="1200" baseline="0" dirty="0" smtClean="0">
                <a:latin typeface="Verdana" pitchFamily="34" charset="0"/>
              </a:rPr>
              <a:t> vielleicht wichtigsten Grundlagenmodell des Standards RDA, den </a:t>
            </a:r>
            <a:r>
              <a:rPr lang="de-DE" sz="1200" baseline="0" dirty="0" err="1" smtClean="0">
                <a:latin typeface="Verdana" pitchFamily="34" charset="0"/>
              </a:rPr>
              <a:t>Functional</a:t>
            </a:r>
            <a:r>
              <a:rPr lang="de-DE" sz="1200" baseline="0" dirty="0" smtClean="0">
                <a:latin typeface="Verdana" pitchFamily="34" charset="0"/>
              </a:rPr>
              <a:t> </a:t>
            </a:r>
            <a:r>
              <a:rPr lang="de-DE" sz="1200" baseline="0" dirty="0" err="1" smtClean="0">
                <a:latin typeface="Verdana" pitchFamily="34" charset="0"/>
              </a:rPr>
              <a:t>Requirements</a:t>
            </a:r>
            <a:r>
              <a:rPr lang="de-DE" sz="1200" baseline="0" dirty="0" smtClean="0">
                <a:latin typeface="Verdana" pitchFamily="34" charset="0"/>
              </a:rPr>
              <a:t> </a:t>
            </a:r>
            <a:r>
              <a:rPr lang="de-DE" sz="1200" baseline="0" dirty="0" err="1" smtClean="0">
                <a:latin typeface="Verdana" pitchFamily="34" charset="0"/>
              </a:rPr>
              <a:t>for</a:t>
            </a:r>
            <a:r>
              <a:rPr lang="de-DE" sz="1200" baseline="0" dirty="0" smtClean="0">
                <a:latin typeface="Verdana" pitchFamily="34" charset="0"/>
              </a:rPr>
              <a:t> </a:t>
            </a:r>
            <a:r>
              <a:rPr lang="de-DE" sz="1200" baseline="0" dirty="0" err="1" smtClean="0">
                <a:latin typeface="Verdana" pitchFamily="34" charset="0"/>
              </a:rPr>
              <a:t>Bibliographic</a:t>
            </a:r>
            <a:r>
              <a:rPr lang="de-DE" sz="1200" baseline="0" dirty="0" smtClean="0">
                <a:latin typeface="Verdana" pitchFamily="34" charset="0"/>
              </a:rPr>
              <a:t> Records (FRBR). Die in diesem Modell beschriebenen Festlegungen liegen den RDA nicht nur als theoretisches Modell zugrunde, sondern sind gleichzeitig auch bestimmend für den Aufbau des Standards selbst.</a:t>
            </a:r>
          </a:p>
          <a:p>
            <a:pPr eaLnBrk="1" hangingPunct="1"/>
            <a:endParaRPr lang="de-DE" sz="1200" baseline="0" dirty="0" smtClean="0">
              <a:latin typeface="Verdana" pitchFamily="34" charset="0"/>
            </a:endParaRPr>
          </a:p>
          <a:p>
            <a:r>
              <a:rPr lang="de-DE" sz="1200" dirty="0" smtClean="0">
                <a:latin typeface="Verdana" panose="020B0604030504040204" pitchFamily="34" charset="0"/>
                <a:ea typeface="Verdana" panose="020B0604030504040204" pitchFamily="34" charset="0"/>
                <a:cs typeface="Verdana" panose="020B0604030504040204" pitchFamily="34" charset="0"/>
              </a:rPr>
              <a:t>Das heutige FRBR-Modell geht auf</a:t>
            </a:r>
            <a:r>
              <a:rPr lang="de-DE" sz="1200" baseline="0" dirty="0" smtClean="0">
                <a:latin typeface="Verdana" panose="020B0604030504040204" pitchFamily="34" charset="0"/>
                <a:ea typeface="Verdana" panose="020B0604030504040204" pitchFamily="34" charset="0"/>
                <a:cs typeface="Verdana" panose="020B0604030504040204" pitchFamily="34" charset="0"/>
              </a:rPr>
              <a:t> eine</a:t>
            </a:r>
            <a:r>
              <a:rPr lang="de-DE" sz="1200" dirty="0" smtClean="0">
                <a:latin typeface="Verdana" panose="020B0604030504040204" pitchFamily="34" charset="0"/>
                <a:ea typeface="Verdana" panose="020B0604030504040204" pitchFamily="34" charset="0"/>
                <a:cs typeface="Verdana" panose="020B0604030504040204" pitchFamily="34" charset="0"/>
              </a:rPr>
              <a:t> 1998 veröffentlichte gleichnamige Studie der „IFLA Study Group on FRBR“ zurück. Im Anschluss an diese erste Ausgabe wurden von der „IFLA FRBR Review Group“ Verbesserungsvorschläge gemacht und 2006 weltweit zu Stellungnahmen aufgerufen.</a:t>
            </a:r>
            <a:r>
              <a:rPr lang="de-DE" sz="1200" baseline="0" dirty="0" smtClean="0">
                <a:latin typeface="Verdana" panose="020B0604030504040204" pitchFamily="34" charset="0"/>
                <a:ea typeface="Verdana" panose="020B0604030504040204" pitchFamily="34" charset="0"/>
                <a:cs typeface="Verdana" panose="020B0604030504040204" pitchFamily="34" charset="0"/>
              </a:rPr>
              <a:t> </a:t>
            </a:r>
            <a:r>
              <a:rPr lang="de-DE" sz="1200" dirty="0" smtClean="0">
                <a:latin typeface="Verdana" panose="020B0604030504040204" pitchFamily="34" charset="0"/>
                <a:ea typeface="Verdana" panose="020B0604030504040204" pitchFamily="34" charset="0"/>
                <a:cs typeface="Verdana" panose="020B0604030504040204" pitchFamily="34" charset="0"/>
              </a:rPr>
              <a:t>2009 erschien eine überarbeitete Fassung, die 2009 ins Deutsche und seither in zahlreiche andere Sprachen übersetzt wurde.</a:t>
            </a:r>
          </a:p>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anose="020B0604030504040204" pitchFamily="34" charset="0"/>
                <a:ea typeface="Verdana" panose="020B0604030504040204" pitchFamily="34" charset="0"/>
                <a:cs typeface="Verdana" panose="020B0604030504040204" pitchFamily="34" charset="0"/>
              </a:rPr>
              <a:t>Die FRBR werden weiterhin von der </a:t>
            </a:r>
            <a:r>
              <a:rPr lang="en-US" sz="1200" dirty="0" smtClean="0">
                <a:latin typeface="Verdana" panose="020B0604030504040204" pitchFamily="34" charset="0"/>
                <a:ea typeface="Verdana" panose="020B0604030504040204" pitchFamily="34" charset="0"/>
                <a:cs typeface="Verdana" panose="020B0604030504040204" pitchFamily="34" charset="0"/>
              </a:rPr>
              <a:t>FRBR Review Group, </a:t>
            </a:r>
            <a:r>
              <a:rPr lang="de-DE" sz="1200" dirty="0" smtClean="0">
                <a:latin typeface="Verdana" panose="020B0604030504040204" pitchFamily="34" charset="0"/>
                <a:ea typeface="Verdana" panose="020B0604030504040204" pitchFamily="34" charset="0"/>
                <a:cs typeface="Verdana" panose="020B0604030504040204" pitchFamily="34" charset="0"/>
              </a:rPr>
              <a:t>einer Arbeitsgruppe der IFLA </a:t>
            </a:r>
            <a:r>
              <a:rPr lang="de-DE" sz="1200" dirty="0" err="1" smtClean="0">
                <a:latin typeface="Verdana" panose="020B0604030504040204" pitchFamily="34" charset="0"/>
                <a:ea typeface="Verdana" panose="020B0604030504040204" pitchFamily="34" charset="0"/>
                <a:cs typeface="Verdana" panose="020B0604030504040204" pitchFamily="34" charset="0"/>
              </a:rPr>
              <a:t>Cataloguing</a:t>
            </a:r>
            <a:r>
              <a:rPr lang="de-DE" sz="1200" dirty="0" smtClean="0">
                <a:latin typeface="Verdana" panose="020B0604030504040204" pitchFamily="34" charset="0"/>
                <a:ea typeface="Verdana" panose="020B0604030504040204" pitchFamily="34" charset="0"/>
                <a:cs typeface="Verdana" panose="020B0604030504040204" pitchFamily="34" charset="0"/>
              </a:rPr>
              <a:t> </a:t>
            </a:r>
            <a:r>
              <a:rPr lang="de-DE" sz="1200" dirty="0" err="1" smtClean="0">
                <a:latin typeface="Verdana" panose="020B0604030504040204" pitchFamily="34" charset="0"/>
                <a:ea typeface="Verdana" panose="020B0604030504040204" pitchFamily="34" charset="0"/>
                <a:cs typeface="Verdana" panose="020B0604030504040204" pitchFamily="34" charset="0"/>
              </a:rPr>
              <a:t>Section</a:t>
            </a:r>
            <a:r>
              <a:rPr lang="de-DE" sz="1200" dirty="0" smtClean="0">
                <a:latin typeface="Verdana" panose="020B0604030504040204" pitchFamily="34" charset="0"/>
                <a:ea typeface="Verdana" panose="020B0604030504040204" pitchFamily="34" charset="0"/>
                <a:cs typeface="Verdana" panose="020B0604030504040204" pitchFamily="34" charset="0"/>
              </a:rPr>
              <a:t>, betreut,</a:t>
            </a:r>
            <a:r>
              <a:rPr lang="de-DE" sz="1200" baseline="0" dirty="0" smtClean="0">
                <a:latin typeface="Verdana" panose="020B0604030504040204" pitchFamily="34" charset="0"/>
                <a:ea typeface="Verdana" panose="020B0604030504040204" pitchFamily="34" charset="0"/>
                <a:cs typeface="Verdana" panose="020B0604030504040204" pitchFamily="34" charset="0"/>
              </a:rPr>
              <a:t> deren Arbeitsschwerpunkt zurzeit die Konsolidierung der FRBR-Modelle ist. </a:t>
            </a:r>
            <a:endParaRPr lang="de-DE" sz="1200" dirty="0" smtClean="0">
              <a:latin typeface="Verdana" panose="020B0604030504040204" pitchFamily="34" charset="0"/>
              <a:ea typeface="Verdana" panose="020B0604030504040204" pitchFamily="34" charset="0"/>
              <a:cs typeface="Verdana" panose="020B0604030504040204" pitchFamily="34" charset="0"/>
            </a:endParaRPr>
          </a:p>
          <a:p>
            <a:r>
              <a:rPr lang="de-DE" sz="1200" dirty="0" smtClean="0">
                <a:latin typeface="Verdana" panose="020B0604030504040204" pitchFamily="34" charset="0"/>
                <a:ea typeface="Verdana" panose="020B0604030504040204" pitchFamily="34" charset="0"/>
                <a:cs typeface="Verdana" panose="020B0604030504040204" pitchFamily="34" charset="0"/>
              </a:rPr>
              <a:t>Seit 2005 existiert auch </a:t>
            </a:r>
            <a:r>
              <a:rPr lang="de-DE" sz="1200" u="none" dirty="0" smtClean="0">
                <a:latin typeface="Verdana" panose="020B0604030504040204" pitchFamily="34" charset="0"/>
                <a:ea typeface="Verdana" panose="020B0604030504040204" pitchFamily="34" charset="0"/>
                <a:cs typeface="Verdana" panose="020B0604030504040204" pitchFamily="34" charset="0"/>
              </a:rPr>
              <a:t>eine im Auftrag der FRBR Review Group erarbeitete RDF-Ontologie des FRBR-Modells.</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2279308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Die Ligaturen Æ und æ sowie Œ und œ und ß werden übertragen, soweit es vom Zeichensatz möglich ist.  Das &amp;-Zeichen (ursprünglich eine Ligatur aus „e“ und „t“) wird ebenfalls unverändert übertragen.</a:t>
            </a:r>
          </a:p>
          <a:p>
            <a:r>
              <a:rPr lang="de-DE" sz="1200" kern="1200" dirty="0" smtClean="0">
                <a:solidFill>
                  <a:schemeClr val="tx1"/>
                </a:solidFill>
                <a:latin typeface="+mn-lt"/>
                <a:ea typeface="+mn-ea"/>
                <a:cs typeface="+mn-cs"/>
              </a:rPr>
              <a:t>Alle anderen Ligaturen werden i.d.R. aufgelöst, d. h. die einzelnen Buchstaben einer Ligatur werden getrennt voneinander erfasst.</a:t>
            </a:r>
          </a:p>
          <a:p>
            <a:endParaRPr lang="de-DE" sz="1200" kern="1200" dirty="0" smtClean="0">
              <a:solidFill>
                <a:schemeClr val="tx1"/>
              </a:solidFill>
              <a:latin typeface="+mn-lt"/>
              <a:ea typeface="+mn-ea"/>
              <a:cs typeface="+mn-cs"/>
            </a:endParaRPr>
          </a:p>
          <a:p>
            <a:r>
              <a:rPr lang="de-DE" sz="1200" kern="1200" smtClean="0">
                <a:solidFill>
                  <a:schemeClr val="tx1"/>
                </a:solidFill>
                <a:latin typeface="+mn-lt"/>
                <a:ea typeface="+mn-ea"/>
                <a:cs typeface="+mn-cs"/>
              </a:rPr>
              <a:t> </a:t>
            </a:r>
            <a:r>
              <a:rPr lang="de-DE"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Abbreviaturen werden aufgelöst, dabei werden ergänzte Bestandteile in eckige Klammern gesetzt. Enthält die Abbreviatur ein Kürzungszeichen, wird der Grundbuchstabe außerhalb der eckigen Klammer erfasst.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728835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Großschreibung (RDA 1.7.2 D-A-CH, RDA Anhang A)</a:t>
            </a:r>
            <a:endParaRPr lang="de-CH" kern="1200" dirty="0" smtClean="0">
              <a:solidFill>
                <a:schemeClr val="tx1"/>
              </a:solidFill>
              <a:effectLst/>
              <a:latin typeface="+mn-lt"/>
              <a:ea typeface="+mn-ea"/>
              <a:cs typeface="+mn-cs"/>
            </a:endParaRPr>
          </a:p>
          <a:p>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Generell gilt für das Erfassen und Übertragen:</a:t>
            </a:r>
          </a:p>
          <a:p>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Ist für Elemente in RDA Anhang A.2-A.9 nichts anderes vorgeschrieben, wird die Groß- und Kleinschreibung immer nach den Richtlinien der vorliegenden Sprache verwendet. Dabei geht man von der Schreibweise in einem Fließtext aus und nicht in einer Überschrift. Für die deutsche Sprache richtet man sich dabei generell nach der neuesten Auflage des "Duden, Die deutsche Rechtschreibung".</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a:t>
            </a:r>
            <a:r>
              <a:rPr lang="de-CH" b="1" kern="1200" baseline="0" dirty="0" smtClean="0">
                <a:solidFill>
                  <a:schemeClr val="tx1"/>
                </a:solidFill>
                <a:effectLst/>
                <a:latin typeface="+mn-lt"/>
                <a:ea typeface="+mn-ea"/>
                <a:cs typeface="+mn-cs"/>
              </a:rPr>
              <a:t> Folie</a:t>
            </a:r>
          </a:p>
          <a:p>
            <a:endParaRPr lang="de-CH" b="1" kern="1200" baseline="0" dirty="0" smtClean="0">
              <a:solidFill>
                <a:schemeClr val="tx1"/>
              </a:solidFill>
              <a:effectLst/>
              <a:latin typeface="+mn-lt"/>
              <a:ea typeface="+mn-ea"/>
              <a:cs typeface="+mn-cs"/>
            </a:endParaRPr>
          </a:p>
          <a:p>
            <a:r>
              <a:rPr lang="de-CH" kern="1200" dirty="0" smtClean="0">
                <a:solidFill>
                  <a:schemeClr val="tx1"/>
                </a:solidFill>
                <a:latin typeface="+mn-lt"/>
                <a:ea typeface="+mn-ea"/>
                <a:cs typeface="+mn-cs"/>
              </a:rPr>
              <a:t>In Anhang A gelten für andere Sprachen – außer Deutsch und Englisch - zunächst die Richtlinien für die Großschreibung der jeweiligen Sprache in RDA A.33-A.55 zu berücksichtigen. Ist in diesen Kapiteln keine Regelung zur Großschreibung eines Wortes getroffen, wird die Richtlinie zur Großschreibung im Englischen unter RDA A.10-A.30</a:t>
            </a:r>
            <a:r>
              <a:rPr lang="de-CH" kern="1200" baseline="0" dirty="0" smtClean="0">
                <a:solidFill>
                  <a:schemeClr val="tx1"/>
                </a:solidFill>
                <a:latin typeface="+mn-lt"/>
                <a:ea typeface="+mn-ea"/>
                <a:cs typeface="+mn-cs"/>
              </a:rPr>
              <a:t> </a:t>
            </a:r>
            <a:r>
              <a:rPr lang="de-CH" kern="1200" dirty="0" smtClean="0">
                <a:solidFill>
                  <a:schemeClr val="tx1"/>
                </a:solidFill>
                <a:latin typeface="+mn-lt"/>
                <a:ea typeface="+mn-ea"/>
                <a:cs typeface="+mn-cs"/>
              </a:rPr>
              <a:t>angewendet</a:t>
            </a:r>
            <a:endParaRPr lang="de-CH" b="1" kern="1200" baseline="0" dirty="0" smtClean="0">
              <a:solidFill>
                <a:schemeClr val="tx1"/>
              </a:solidFill>
              <a:effectLst/>
              <a:latin typeface="+mn-lt"/>
              <a:ea typeface="+mn-ea"/>
              <a:cs typeface="+mn-cs"/>
            </a:endParaRPr>
          </a:p>
          <a:p>
            <a:endParaRPr lang="de-CH" sz="1000" b="1" kern="1200" baseline="0" dirty="0" smtClean="0">
              <a:solidFill>
                <a:schemeClr val="tx1"/>
              </a:solidFill>
              <a:effectLst/>
              <a:latin typeface="+mn-lt"/>
              <a:ea typeface="+mn-ea"/>
              <a:cs typeface="+mn-cs"/>
            </a:endParaRPr>
          </a:p>
          <a:p>
            <a:r>
              <a:rPr lang="de-DE" sz="1200" kern="1200" smtClean="0">
                <a:solidFill>
                  <a:schemeClr val="tx1"/>
                </a:solidFill>
                <a:effectLst/>
                <a:latin typeface="+mn-lt"/>
                <a:ea typeface="+mn-ea"/>
                <a:cs typeface="+mn-cs"/>
              </a:rPr>
              <a:t>Wenn aber die Festlegung der Großschreibung nach Anhang A zu aufwändig oder nicht möglich ist, darf die Schreibweise der Informationsquelle übernommen werden (RDA 1.7.2 D-A-CH).</a:t>
            </a:r>
            <a:endParaRPr lang="de-CH" sz="1000" b="1" kern="1200" baseline="0" dirty="0" smtClean="0">
              <a:solidFill>
                <a:schemeClr val="tx1"/>
              </a:solidFill>
              <a:effectLst/>
              <a:latin typeface="+mn-lt"/>
              <a:ea typeface="+mn-ea"/>
              <a:cs typeface="+mn-cs"/>
            </a:endParaRPr>
          </a:p>
          <a:p>
            <a:endParaRPr lang="de-CH" sz="1000" b="1" kern="1200" baseline="0" dirty="0" smtClean="0">
              <a:solidFill>
                <a:schemeClr val="tx1"/>
              </a:solidFill>
              <a:effectLst/>
              <a:latin typeface="+mn-lt"/>
              <a:ea typeface="+mn-ea"/>
              <a:cs typeface="+mn-cs"/>
            </a:endParaRPr>
          </a:p>
          <a:p>
            <a:endParaRPr lang="de-CH" sz="1000" b="1"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4252363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kern="1200" dirty="0" smtClean="0">
                <a:solidFill>
                  <a:schemeClr val="tx1"/>
                </a:solidFill>
                <a:effectLst/>
                <a:latin typeface="+mn-lt"/>
                <a:ea typeface="+mn-ea"/>
                <a:cs typeface="+mn-cs"/>
              </a:rPr>
              <a:t>Es gibt Elemente, bei denen das erste Wort immer mit einem Gro</a:t>
            </a:r>
            <a:r>
              <a:rPr lang="de-DE" dirty="0" smtClean="0"/>
              <a:t>ß</a:t>
            </a:r>
            <a:r>
              <a:rPr lang="de-CH" kern="1200" dirty="0" err="1" smtClean="0">
                <a:solidFill>
                  <a:schemeClr val="tx1"/>
                </a:solidFill>
                <a:effectLst/>
                <a:latin typeface="+mn-lt"/>
                <a:ea typeface="+mn-ea"/>
                <a:cs typeface="+mn-cs"/>
              </a:rPr>
              <a:t>buchstaben</a:t>
            </a:r>
            <a:r>
              <a:rPr lang="de-CH" kern="1200" dirty="0" smtClean="0">
                <a:solidFill>
                  <a:schemeClr val="tx1"/>
                </a:solidFill>
                <a:effectLst/>
                <a:latin typeface="+mn-lt"/>
                <a:ea typeface="+mn-ea"/>
                <a:cs typeface="+mn-cs"/>
              </a:rPr>
              <a:t> beginnt:</a:t>
            </a:r>
          </a:p>
          <a:p>
            <a:pPr lvl="0"/>
            <a:endParaRPr lang="de-CH" kern="1200" dirty="0" smtClean="0">
              <a:solidFill>
                <a:schemeClr val="tx1"/>
              </a:solidFill>
              <a:effectLst/>
              <a:latin typeface="+mn-lt"/>
              <a:ea typeface="+mn-ea"/>
              <a:cs typeface="+mn-cs"/>
            </a:endParaRPr>
          </a:p>
          <a:p>
            <a:pPr lvl="0"/>
            <a:r>
              <a:rPr lang="de-CH" kern="1200" dirty="0" smtClean="0">
                <a:solidFill>
                  <a:schemeClr val="tx1"/>
                </a:solidFill>
                <a:latin typeface="+mn-lt"/>
                <a:ea typeface="+mn-ea"/>
                <a:cs typeface="+mn-cs"/>
              </a:rPr>
              <a:t>Haupttitel</a:t>
            </a:r>
            <a:endParaRPr lang="de-DE" kern="1200" dirty="0" smtClean="0">
              <a:solidFill>
                <a:schemeClr val="tx1"/>
              </a:solidFill>
              <a:latin typeface="+mn-lt"/>
              <a:ea typeface="+mn-ea"/>
              <a:cs typeface="+mn-cs"/>
            </a:endParaRPr>
          </a:p>
          <a:p>
            <a:pPr lvl="0"/>
            <a:r>
              <a:rPr lang="de-CH" kern="1200" dirty="0" smtClean="0">
                <a:solidFill>
                  <a:schemeClr val="tx1"/>
                </a:solidFill>
                <a:latin typeface="+mn-lt"/>
                <a:ea typeface="+mn-ea"/>
                <a:cs typeface="+mn-cs"/>
              </a:rPr>
              <a:t>Paralleltitel</a:t>
            </a:r>
            <a:endParaRPr lang="de-DE" kern="1200" dirty="0" smtClean="0">
              <a:solidFill>
                <a:schemeClr val="tx1"/>
              </a:solidFill>
              <a:latin typeface="+mn-lt"/>
              <a:ea typeface="+mn-ea"/>
              <a:cs typeface="+mn-cs"/>
            </a:endParaRPr>
          </a:p>
          <a:p>
            <a:pPr lvl="0"/>
            <a:r>
              <a:rPr lang="de-CH" kern="1200" dirty="0" smtClean="0">
                <a:solidFill>
                  <a:schemeClr val="tx1"/>
                </a:solidFill>
                <a:latin typeface="+mn-lt"/>
                <a:ea typeface="+mn-ea"/>
                <a:cs typeface="+mn-cs"/>
              </a:rPr>
              <a:t>Alternativtitel</a:t>
            </a:r>
            <a:endParaRPr lang="de-DE" kern="1200" dirty="0" smtClean="0">
              <a:solidFill>
                <a:schemeClr val="tx1"/>
              </a:solidFill>
              <a:latin typeface="+mn-lt"/>
              <a:ea typeface="+mn-ea"/>
              <a:cs typeface="+mn-cs"/>
            </a:endParaRPr>
          </a:p>
          <a:p>
            <a:pPr lvl="0"/>
            <a:r>
              <a:rPr lang="de-CH" kern="1200" dirty="0" smtClean="0">
                <a:solidFill>
                  <a:schemeClr val="tx1"/>
                </a:solidFill>
                <a:latin typeface="+mn-lt"/>
                <a:ea typeface="+mn-ea"/>
                <a:cs typeface="+mn-cs"/>
              </a:rPr>
              <a:t>Ausgabebezeichnung</a:t>
            </a:r>
            <a:endParaRPr lang="de-DE" kern="1200" dirty="0" smtClean="0">
              <a:solidFill>
                <a:schemeClr val="tx1"/>
              </a:solidFill>
              <a:latin typeface="+mn-lt"/>
              <a:ea typeface="+mn-ea"/>
              <a:cs typeface="+mn-cs"/>
            </a:endParaRPr>
          </a:p>
          <a:p>
            <a:pPr lvl="0"/>
            <a:r>
              <a:rPr lang="de-CH" kern="1200" dirty="0" smtClean="0">
                <a:solidFill>
                  <a:schemeClr val="tx1"/>
                </a:solidFill>
                <a:latin typeface="+mn-lt"/>
                <a:ea typeface="+mn-ea"/>
                <a:cs typeface="+mn-cs"/>
              </a:rPr>
              <a:t>Zählung fortlaufender Ressourcen</a:t>
            </a:r>
            <a:endParaRPr lang="de-DE" kern="1200" dirty="0" smtClean="0">
              <a:solidFill>
                <a:schemeClr val="tx1"/>
              </a:solidFill>
              <a:latin typeface="+mn-lt"/>
              <a:ea typeface="+mn-ea"/>
              <a:cs typeface="+mn-cs"/>
            </a:endParaRPr>
          </a:p>
          <a:p>
            <a:pPr lvl="0"/>
            <a:r>
              <a:rPr lang="de-CH" kern="1200" dirty="0" smtClean="0">
                <a:solidFill>
                  <a:schemeClr val="tx1"/>
                </a:solidFill>
                <a:latin typeface="+mn-lt"/>
                <a:ea typeface="+mn-ea"/>
                <a:cs typeface="+mn-cs"/>
              </a:rPr>
              <a:t>jede Anmerkung</a:t>
            </a:r>
            <a:endParaRPr lang="de-DE" kern="1200" dirty="0" smtClean="0">
              <a:solidFill>
                <a:schemeClr val="tx1"/>
              </a:solidFill>
              <a:latin typeface="+mn-lt"/>
              <a:ea typeface="+mn-ea"/>
              <a:cs typeface="+mn-cs"/>
            </a:endParaRPr>
          </a:p>
          <a:p>
            <a:pPr lvl="0"/>
            <a:r>
              <a:rPr lang="de-CH" kern="1200" dirty="0" smtClean="0">
                <a:solidFill>
                  <a:schemeClr val="tx1"/>
                </a:solidFill>
                <a:effectLst/>
                <a:latin typeface="+mn-lt"/>
                <a:ea typeface="+mn-ea"/>
                <a:cs typeface="+mn-cs"/>
              </a:rPr>
              <a:t/>
            </a:r>
            <a:br>
              <a:rPr lang="de-CH" kern="1200" dirty="0" smtClean="0">
                <a:solidFill>
                  <a:schemeClr val="tx1"/>
                </a:solidFill>
                <a:effectLst/>
                <a:latin typeface="+mn-lt"/>
                <a:ea typeface="+mn-ea"/>
                <a:cs typeface="+mn-cs"/>
              </a:rPr>
            </a:br>
            <a:endParaRPr lang="de-CH" kern="1200" dirty="0" smtClean="0">
              <a:solidFill>
                <a:schemeClr val="tx1"/>
              </a:solidFill>
              <a:effectLst/>
              <a:latin typeface="+mn-lt"/>
              <a:ea typeface="+mn-ea"/>
              <a:cs typeface="+mn-cs"/>
            </a:endParaRPr>
          </a:p>
          <a:p>
            <a:r>
              <a:rPr lang="de-DE" dirty="0" smtClean="0"/>
              <a:t>Für alle anderen Elemente (z. B. de</a:t>
            </a:r>
            <a:r>
              <a:rPr lang="de-DE" b="0" dirty="0" smtClean="0"/>
              <a:t>n</a:t>
            </a:r>
            <a:r>
              <a:rPr lang="de-DE" dirty="0" smtClean="0"/>
              <a:t> Titelzusatz) gilt auch am Anfang eines Elements die normale Groß-/Kleinschreibung.</a:t>
            </a:r>
            <a:r>
              <a:rPr lang="de-CH" kern="1200" dirty="0" smtClean="0">
                <a:solidFill>
                  <a:schemeClr val="tx1"/>
                </a:solidFill>
                <a:effectLst/>
                <a:latin typeface="+mn-lt"/>
                <a:ea typeface="+mn-ea"/>
                <a:cs typeface="+mn-cs"/>
              </a:rPr>
              <a:t/>
            </a:r>
            <a:br>
              <a:rPr lang="de-CH" kern="1200" dirty="0" smtClean="0">
                <a:solidFill>
                  <a:schemeClr val="tx1"/>
                </a:solidFill>
                <a:effectLst/>
                <a:latin typeface="+mn-lt"/>
                <a:ea typeface="+mn-ea"/>
                <a:cs typeface="+mn-cs"/>
              </a:rPr>
            </a:br>
            <a:endParaRPr lang="de-CH"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1839140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Zeichensetzung (RDA 1.7.3 D-A-CH, RDA D.1.2)</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Die Zeichensetzung wird in der Regel übertragen, wie sie in der Quelle erscheint.</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 Folie</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Ausnahmen:</a:t>
            </a:r>
            <a:endParaRPr lang="de-CH" kern="1200" dirty="0" smtClean="0">
              <a:solidFill>
                <a:schemeClr val="tx1"/>
              </a:solidFill>
              <a:effectLst/>
              <a:latin typeface="+mn-lt"/>
              <a:ea typeface="+mn-ea"/>
              <a:cs typeface="+mn-cs"/>
            </a:endParaRPr>
          </a:p>
          <a:p>
            <a:pPr lvl="0"/>
            <a:r>
              <a:rPr lang="de-CH" kern="1200" dirty="0" smtClean="0">
                <a:solidFill>
                  <a:schemeClr val="tx1"/>
                </a:solidFill>
                <a:effectLst/>
                <a:latin typeface="+mn-lt"/>
                <a:ea typeface="+mn-ea"/>
                <a:cs typeface="+mn-cs"/>
              </a:rPr>
              <a:t>Anführungszeichen und Klammern umschließen den Textteil ohne Leerzeichen.</a:t>
            </a:r>
          </a:p>
          <a:p>
            <a:pPr lvl="0"/>
            <a:r>
              <a:rPr lang="de-CH" kern="1200" dirty="0" smtClean="0">
                <a:solidFill>
                  <a:schemeClr val="tx1"/>
                </a:solidFill>
                <a:effectLst/>
                <a:latin typeface="+mn-lt"/>
                <a:ea typeface="+mn-ea"/>
                <a:cs typeface="+mn-cs"/>
              </a:rPr>
              <a:t>Typographische Ausprägungen (z.B. Anführungszeichen als » «) werden nicht nachgebildet.</a:t>
            </a:r>
            <a:br>
              <a:rPr lang="de-CH" kern="1200" dirty="0" smtClean="0">
                <a:solidFill>
                  <a:schemeClr val="tx1"/>
                </a:solidFill>
                <a:effectLst/>
                <a:latin typeface="+mn-lt"/>
                <a:ea typeface="+mn-ea"/>
                <a:cs typeface="+mn-cs"/>
              </a:rPr>
            </a:b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 Folie</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pPr lvl="0"/>
            <a:r>
              <a:rPr lang="de-CH" kern="1200" dirty="0" smtClean="0">
                <a:solidFill>
                  <a:schemeClr val="tx1"/>
                </a:solidFill>
                <a:effectLst/>
                <a:latin typeface="+mn-lt"/>
                <a:ea typeface="+mn-ea"/>
                <a:cs typeface="+mn-cs"/>
              </a:rPr>
              <a:t>Eckige Klammern werden durch runde Klammern ersetzt.</a:t>
            </a: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3193494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kern="1200" dirty="0" smtClean="0">
                <a:solidFill>
                  <a:schemeClr val="tx1"/>
                </a:solidFill>
                <a:effectLst/>
                <a:latin typeface="+mn-lt"/>
                <a:ea typeface="+mn-ea"/>
                <a:cs typeface="+mn-cs"/>
              </a:rPr>
              <a:t>Einem Satzzeichen folgt in der Regel ein Leerzeichen. </a:t>
            </a:r>
            <a:br>
              <a:rPr lang="de-CH" kern="1200" dirty="0" smtClean="0">
                <a:solidFill>
                  <a:schemeClr val="tx1"/>
                </a:solidFill>
                <a:effectLst/>
                <a:latin typeface="+mn-lt"/>
                <a:ea typeface="+mn-ea"/>
                <a:cs typeface="+mn-cs"/>
              </a:rPr>
            </a:br>
            <a:r>
              <a:rPr lang="de-CH" kern="1200" dirty="0" smtClean="0">
                <a:solidFill>
                  <a:schemeClr val="tx1"/>
                </a:solidFill>
                <a:effectLst/>
                <a:latin typeface="+mn-lt"/>
                <a:ea typeface="+mn-ea"/>
                <a:cs typeface="+mn-cs"/>
              </a:rPr>
              <a:t>Es gelten folgende Ausnahmen:</a:t>
            </a:r>
          </a:p>
          <a:p>
            <a:pPr>
              <a:buFont typeface="Arial" pitchFamily="34" charset="0"/>
              <a:buChar char="•"/>
            </a:pPr>
            <a:r>
              <a:rPr lang="de-CH" kern="1200" dirty="0" smtClean="0">
                <a:solidFill>
                  <a:schemeClr val="tx1"/>
                </a:solidFill>
                <a:effectLst/>
                <a:latin typeface="+mn-lt"/>
                <a:ea typeface="+mn-ea"/>
                <a:cs typeface="+mn-cs"/>
              </a:rPr>
              <a:t> Es wird kein Leerzeichen erfasst nach Abkürzungen, denen ein weiteres Satzzeichen, eine Klammer oder ein Anführungszeichen folgt.</a:t>
            </a:r>
          </a:p>
          <a:p>
            <a:pPr>
              <a:buFont typeface="Arial" pitchFamily="34" charset="0"/>
              <a:buChar char="•"/>
            </a:pPr>
            <a:r>
              <a:rPr lang="de-CH" kern="1200" dirty="0" smtClean="0">
                <a:solidFill>
                  <a:schemeClr val="tx1"/>
                </a:solidFill>
                <a:effectLst/>
                <a:latin typeface="+mn-lt"/>
                <a:ea typeface="+mn-ea"/>
                <a:cs typeface="+mn-cs"/>
              </a:rPr>
              <a:t> Es wird kein Leerzeichen erfasst, wenn mehrere Abkürzungen aus Einzelbuchstaben aufeinander folgen.</a:t>
            </a:r>
            <a:br>
              <a:rPr lang="de-CH" kern="1200" dirty="0" smtClean="0">
                <a:solidFill>
                  <a:schemeClr val="tx1"/>
                </a:solidFill>
                <a:effectLst/>
                <a:latin typeface="+mn-lt"/>
                <a:ea typeface="+mn-ea"/>
                <a:cs typeface="+mn-cs"/>
              </a:rPr>
            </a:b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Bei folgenden Satzzeichen wird weder vorher noch nachher ein Leerzeichen gesetzt:</a:t>
            </a:r>
          </a:p>
          <a:p>
            <a:pPr>
              <a:buFont typeface="Arial" pitchFamily="34" charset="0"/>
              <a:buChar char="•"/>
            </a:pPr>
            <a:r>
              <a:rPr lang="de-CH" kern="1200" dirty="0" smtClean="0">
                <a:solidFill>
                  <a:schemeClr val="tx1"/>
                </a:solidFill>
                <a:effectLst/>
                <a:latin typeface="+mn-lt"/>
                <a:ea typeface="+mn-ea"/>
                <a:cs typeface="+mn-cs"/>
              </a:rPr>
              <a:t>   Apostroph (nach geltender Rechtschreibung der jeweiligen Sprache)</a:t>
            </a:r>
          </a:p>
          <a:p>
            <a:pPr>
              <a:buFont typeface="Arial" pitchFamily="34" charset="0"/>
              <a:buChar char="•"/>
            </a:pPr>
            <a:r>
              <a:rPr lang="de-CH" kern="1200" dirty="0" smtClean="0">
                <a:solidFill>
                  <a:schemeClr val="tx1"/>
                </a:solidFill>
                <a:effectLst/>
                <a:latin typeface="+mn-lt"/>
                <a:ea typeface="+mn-ea"/>
                <a:cs typeface="+mn-cs"/>
              </a:rPr>
              <a:t>   Schrägstrich</a:t>
            </a:r>
          </a:p>
          <a:p>
            <a:pPr>
              <a:buFont typeface="Arial" pitchFamily="34" charset="0"/>
              <a:buChar char="•"/>
            </a:pPr>
            <a:r>
              <a:rPr lang="de-CH" kern="1200" dirty="0" smtClean="0">
                <a:solidFill>
                  <a:schemeClr val="tx1"/>
                </a:solidFill>
                <a:effectLst/>
                <a:latin typeface="+mn-lt"/>
                <a:ea typeface="+mn-ea"/>
                <a:cs typeface="+mn-cs"/>
              </a:rPr>
              <a:t>   Bindestrich</a:t>
            </a:r>
          </a:p>
          <a:p>
            <a:pPr>
              <a:buFont typeface="Arial" pitchFamily="34" charset="0"/>
              <a:buChar char="•"/>
            </a:pPr>
            <a:r>
              <a:rPr lang="de-CH" kern="1200" dirty="0" smtClean="0">
                <a:solidFill>
                  <a:schemeClr val="tx1"/>
                </a:solidFill>
                <a:effectLst/>
                <a:latin typeface="+mn-lt"/>
                <a:ea typeface="+mn-ea"/>
                <a:cs typeface="+mn-cs"/>
              </a:rPr>
              <a:t>   Strich für "bis«</a:t>
            </a:r>
          </a:p>
          <a:p>
            <a:r>
              <a:rPr lang="de-CH" kern="1200" dirty="0" smtClean="0">
                <a:solidFill>
                  <a:schemeClr val="tx1"/>
                </a:solidFill>
                <a:effectLst/>
                <a:latin typeface="+mn-lt"/>
                <a:ea typeface="+mn-ea"/>
                <a:cs typeface="+mn-cs"/>
              </a:rPr>
              <a:t>Bei folgenden Strichen wird aber ein Leerzeichen vorher und nachher gesetzt:</a:t>
            </a:r>
          </a:p>
          <a:p>
            <a:pPr>
              <a:buFont typeface="Arial" pitchFamily="34" charset="0"/>
              <a:buChar char="•"/>
            </a:pPr>
            <a:r>
              <a:rPr lang="de-CH" kern="1200" dirty="0" smtClean="0">
                <a:solidFill>
                  <a:schemeClr val="tx1"/>
                </a:solidFill>
                <a:effectLst/>
                <a:latin typeface="+mn-lt"/>
                <a:ea typeface="+mn-ea"/>
                <a:cs typeface="+mn-cs"/>
              </a:rPr>
              <a:t>  </a:t>
            </a:r>
            <a:r>
              <a:rPr lang="de-CH" dirty="0" smtClean="0"/>
              <a:t>Gedankenstrich</a:t>
            </a:r>
          </a:p>
          <a:p>
            <a:pPr>
              <a:buFont typeface="Arial" pitchFamily="34" charset="0"/>
              <a:buChar char="•"/>
            </a:pPr>
            <a:r>
              <a:rPr lang="de-CH" dirty="0" smtClean="0"/>
              <a:t>  Streckenstrich</a:t>
            </a:r>
          </a:p>
          <a:p>
            <a:pPr>
              <a:buFont typeface="Arial" pitchFamily="34" charset="0"/>
              <a:buChar char="•"/>
            </a:pPr>
            <a:r>
              <a:rPr lang="de-CH" dirty="0" smtClean="0"/>
              <a:t>  Strich für "gegen</a:t>
            </a:r>
          </a:p>
          <a:p>
            <a:r>
              <a:rPr lang="de-CH" kern="1200" dirty="0" smtClean="0">
                <a:solidFill>
                  <a:schemeClr val="tx1"/>
                </a:solidFill>
                <a:effectLst/>
                <a:latin typeface="+mn-lt"/>
                <a:ea typeface="+mn-ea"/>
                <a:cs typeface="+mn-cs"/>
              </a:rPr>
              <a:t>  </a:t>
            </a:r>
          </a:p>
          <a:p>
            <a:r>
              <a:rPr lang="de-CH" kern="1200" dirty="0" smtClean="0">
                <a:solidFill>
                  <a:schemeClr val="tx1"/>
                </a:solidFill>
                <a:effectLst/>
                <a:latin typeface="+mn-lt"/>
                <a:ea typeface="+mn-ea"/>
                <a:cs typeface="+mn-cs"/>
              </a:rPr>
              <a:t>Vor und nach Auslassungspunkten werden Leerzeichen gesetzt, ein weiteres Satzzeichen wird jedoch ohne Leerzeichen angefügt.</a:t>
            </a:r>
          </a:p>
          <a:p>
            <a:pPr lvl="0"/>
            <a:endParaRPr lang="de-CH" kern="1200" dirty="0" smtClean="0">
              <a:solidFill>
                <a:schemeClr val="tx1"/>
              </a:solidFill>
              <a:effectLst/>
              <a:latin typeface="+mn-lt"/>
              <a:ea typeface="+mn-ea"/>
              <a:cs typeface="+mn-cs"/>
            </a:endParaRPr>
          </a:p>
          <a:p>
            <a:pPr lvl="0"/>
            <a:r>
              <a:rPr lang="de-CH" kern="1200" dirty="0" smtClean="0">
                <a:solidFill>
                  <a:schemeClr val="tx1"/>
                </a:solidFill>
                <a:effectLst/>
                <a:latin typeface="+mn-lt"/>
                <a:ea typeface="+mn-ea"/>
                <a:cs typeface="+mn-cs"/>
              </a:rPr>
              <a:t>Für alle Arten von Strichen (ohne Schrägstrich) wird der auf der Tastatur vorhandene kurze Strich (Bindestrich) verwendet.</a:t>
            </a: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2713472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kern="1200" dirty="0" smtClean="0">
                <a:solidFill>
                  <a:schemeClr val="tx1"/>
                </a:solidFill>
                <a:effectLst/>
                <a:latin typeface="+mn-lt"/>
                <a:ea typeface="+mn-ea"/>
                <a:cs typeface="+mn-cs"/>
              </a:rPr>
              <a:t>Interpunktion darf weggelassen, ergänzt oder geändert werden, wenn die exakte Übernahme zu schlechter Lesbarkeit führt oder missverständlich wäre. So z.B. wenn jedes Wort des Titels in einer separaten Zeile steht und keine Zeichensetzung erfolgt ist, oder die Namen der Verantwortlichen jeweils auf einer separaten Zeile stehen und nicht durch Kommas abgetrennt sind.</a:t>
            </a:r>
          </a:p>
          <a:p>
            <a:endParaRPr lang="de-CH" b="1" kern="1200" dirty="0" smtClean="0">
              <a:solidFill>
                <a:schemeClr val="tx1"/>
              </a:solidFill>
              <a:effectLst/>
              <a:latin typeface="+mn-lt"/>
              <a:ea typeface="+mn-ea"/>
              <a:cs typeface="+mn-cs"/>
            </a:endParaRPr>
          </a:p>
          <a:p>
            <a:endParaRPr lang="de-CH" b="1" kern="1200" dirty="0" smtClean="0">
              <a:solidFill>
                <a:schemeClr val="tx1"/>
              </a:solidFill>
              <a:effectLst/>
              <a:latin typeface="+mn-lt"/>
              <a:ea typeface="+mn-ea"/>
              <a:cs typeface="+mn-cs"/>
            </a:endParaRPr>
          </a:p>
          <a:p>
            <a:r>
              <a:rPr lang="de-CH" kern="1200" dirty="0" smtClean="0">
                <a:solidFill>
                  <a:schemeClr val="tx1"/>
                </a:solidFill>
                <a:latin typeface="+mn-lt"/>
                <a:ea typeface="+mn-ea"/>
                <a:cs typeface="+mn-cs"/>
              </a:rPr>
              <a:t>Die Richtlinie für die Zeichensetzung zur Anzeige </a:t>
            </a:r>
            <a:r>
              <a:rPr lang="de-CH" kern="1200" dirty="0" err="1" smtClean="0">
                <a:solidFill>
                  <a:schemeClr val="tx1"/>
                </a:solidFill>
                <a:latin typeface="+mn-lt"/>
                <a:ea typeface="+mn-ea"/>
                <a:cs typeface="+mn-cs"/>
              </a:rPr>
              <a:t>gemä</a:t>
            </a:r>
            <a:r>
              <a:rPr lang="de-DE" dirty="0" smtClean="0"/>
              <a:t>ß</a:t>
            </a:r>
            <a:r>
              <a:rPr lang="de-CH" kern="1200" dirty="0" smtClean="0">
                <a:solidFill>
                  <a:schemeClr val="tx1"/>
                </a:solidFill>
                <a:latin typeface="+mn-lt"/>
                <a:ea typeface="+mn-ea"/>
                <a:cs typeface="+mn-cs"/>
              </a:rPr>
              <a:t> ISBD sind in RDA Anhang D.1.2 festgehalten</a:t>
            </a:r>
            <a:r>
              <a:rPr lang="de-CH" kern="1200" dirty="0" smtClean="0">
                <a:solidFill>
                  <a:schemeClr val="tx1"/>
                </a:solidFill>
                <a:effectLst/>
                <a:latin typeface="+mn-lt"/>
                <a:ea typeface="+mn-ea"/>
                <a:cs typeface="+mn-cs"/>
              </a:rPr>
              <a:t>.</a:t>
            </a:r>
          </a:p>
          <a:p>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In Komposita werden Bindestriche nicht ergänzt. Ist allerdings der Bereich rechercherelevant, sollte das Kompositum als Gesamtheit </a:t>
            </a:r>
            <a:r>
              <a:rPr lang="de-CH" kern="1200" dirty="0" err="1" smtClean="0">
                <a:solidFill>
                  <a:schemeClr val="tx1"/>
                </a:solidFill>
                <a:effectLst/>
                <a:latin typeface="+mn-lt"/>
                <a:ea typeface="+mn-ea"/>
                <a:cs typeface="+mn-cs"/>
              </a:rPr>
              <a:t>suchbar</a:t>
            </a:r>
            <a:r>
              <a:rPr lang="de-CH" kern="1200" dirty="0" smtClean="0">
                <a:solidFill>
                  <a:schemeClr val="tx1"/>
                </a:solidFill>
                <a:effectLst/>
                <a:latin typeface="+mn-lt"/>
                <a:ea typeface="+mn-ea"/>
                <a:cs typeface="+mn-cs"/>
              </a:rPr>
              <a:t> sein.</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für</a:t>
            </a:r>
            <a:r>
              <a:rPr lang="de-CH" b="1" kern="1200" baseline="0" dirty="0" smtClean="0">
                <a:solidFill>
                  <a:schemeClr val="tx1"/>
                </a:solidFill>
                <a:effectLst/>
                <a:latin typeface="+mn-lt"/>
                <a:ea typeface="+mn-ea"/>
                <a:cs typeface="+mn-cs"/>
              </a:rPr>
              <a:t> Komposita</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Informationsquelle: </a:t>
            </a:r>
            <a:r>
              <a:rPr lang="de-CH" kern="1200" dirty="0" smtClean="0">
                <a:solidFill>
                  <a:schemeClr val="tx1"/>
                </a:solidFill>
                <a:effectLst/>
                <a:latin typeface="+mn-lt"/>
                <a:ea typeface="+mn-ea"/>
                <a:cs typeface="+mn-cs"/>
              </a:rPr>
              <a:t>Die JOHANNITER Kapelle in </a:t>
            </a:r>
            <a:r>
              <a:rPr lang="de-CH" kern="1200" dirty="0" err="1" smtClean="0">
                <a:solidFill>
                  <a:schemeClr val="tx1"/>
                </a:solidFill>
                <a:effectLst/>
                <a:latin typeface="+mn-lt"/>
                <a:ea typeface="+mn-ea"/>
                <a:cs typeface="+mn-cs"/>
              </a:rPr>
              <a:t>Bokelesch</a:t>
            </a:r>
            <a:endParaRPr lang="de-CH"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b="1" kern="1200" dirty="0" smtClean="0">
                <a:solidFill>
                  <a:schemeClr val="tx1"/>
                </a:solidFill>
                <a:effectLst/>
                <a:latin typeface="+mn-lt"/>
                <a:ea typeface="+mn-ea"/>
                <a:cs typeface="+mn-cs"/>
              </a:rPr>
              <a:t>Erfassung Haupttitel: </a:t>
            </a:r>
            <a:r>
              <a:rPr lang="de-CH" kern="1200" dirty="0" smtClean="0">
                <a:solidFill>
                  <a:schemeClr val="tx1"/>
                </a:solidFill>
                <a:effectLst/>
                <a:latin typeface="+mn-lt"/>
                <a:ea typeface="+mn-ea"/>
                <a:cs typeface="+mn-cs"/>
              </a:rPr>
              <a:t>Die Johanniter Kapelle in </a:t>
            </a:r>
            <a:r>
              <a:rPr lang="de-CH" kern="1200" dirty="0" err="1" smtClean="0">
                <a:solidFill>
                  <a:schemeClr val="tx1"/>
                </a:solidFill>
                <a:effectLst/>
                <a:latin typeface="+mn-lt"/>
                <a:ea typeface="+mn-ea"/>
                <a:cs typeface="+mn-cs"/>
              </a:rPr>
              <a:t>Bokelesch</a:t>
            </a:r>
            <a:r>
              <a:rPr lang="de-CH" b="1" kern="1200" dirty="0" smtClean="0">
                <a:solidFill>
                  <a:schemeClr val="tx1"/>
                </a:solidFill>
                <a:effectLst/>
                <a:latin typeface="+mn-lt"/>
                <a:ea typeface="+mn-ea"/>
                <a:cs typeface="+mn-cs"/>
              </a:rPr>
              <a:t/>
            </a:r>
            <a:br>
              <a:rPr lang="de-CH" b="1" kern="1200" dirty="0" smtClean="0">
                <a:solidFill>
                  <a:schemeClr val="tx1"/>
                </a:solidFill>
                <a:effectLst/>
                <a:latin typeface="+mn-lt"/>
                <a:ea typeface="+mn-ea"/>
                <a:cs typeface="+mn-cs"/>
              </a:rPr>
            </a:br>
            <a:r>
              <a:rPr lang="de-CH" b="1" kern="1200" dirty="0" smtClean="0">
                <a:solidFill>
                  <a:schemeClr val="tx1"/>
                </a:solidFill>
                <a:effectLst/>
                <a:latin typeface="+mn-lt"/>
                <a:ea typeface="+mn-ea"/>
                <a:cs typeface="+mn-cs"/>
              </a:rPr>
              <a:t>Erfassung abweichender Titel: </a:t>
            </a:r>
            <a:r>
              <a:rPr lang="de-CH" kern="1200" dirty="0" smtClean="0">
                <a:solidFill>
                  <a:schemeClr val="tx1"/>
                </a:solidFill>
                <a:effectLst/>
                <a:latin typeface="+mn-lt"/>
                <a:ea typeface="+mn-ea"/>
                <a:cs typeface="+mn-cs"/>
              </a:rPr>
              <a:t>Die Johanniter-Kapelle in </a:t>
            </a:r>
            <a:r>
              <a:rPr lang="de-CH" kern="1200" dirty="0" err="1" smtClean="0">
                <a:solidFill>
                  <a:schemeClr val="tx1"/>
                </a:solidFill>
                <a:effectLst/>
                <a:latin typeface="+mn-lt"/>
                <a:ea typeface="+mn-ea"/>
                <a:cs typeface="+mn-cs"/>
              </a:rPr>
              <a:t>Bokelesch</a:t>
            </a:r>
            <a:endParaRPr lang="de-CH" kern="1200" dirty="0" smtClean="0">
              <a:solidFill>
                <a:schemeClr val="tx1"/>
              </a:solidFill>
              <a:effectLst/>
              <a:latin typeface="+mn-lt"/>
              <a:ea typeface="+mn-ea"/>
              <a:cs typeface="+mn-cs"/>
            </a:endParaRP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endParaRPr lang="de-CH"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45</a:t>
            </a:fld>
            <a:endParaRPr lang="de-DE">
              <a:solidFill>
                <a:prstClr val="black"/>
              </a:solidFill>
            </a:endParaRPr>
          </a:p>
        </p:txBody>
      </p:sp>
    </p:spTree>
    <p:extLst>
      <p:ext uri="{BB962C8B-B14F-4D97-AF65-F5344CB8AC3E}">
        <p14:creationId xmlns:p14="http://schemas.microsoft.com/office/powerpoint/2010/main" val="2992047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Diakritische Zeichen (RDA 1.7.4 D-A-CH)</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Diakritische Zeichen, wie z.B. Akzente, werden übertragen wie sie in der Informationsquelle erscheinen. Sofern entsprechende Sprachkenntnisse vorhanden sind, können fehlende diakritische Zeichen ergänzt werden.</a:t>
            </a:r>
          </a:p>
          <a:p>
            <a:endParaRPr lang="de-CH" b="1" kern="1200" dirty="0" smtClean="0">
              <a:solidFill>
                <a:schemeClr val="tx1"/>
              </a:solidFill>
              <a:effectLst/>
              <a:latin typeface="+mn-lt"/>
              <a:ea typeface="+mn-ea"/>
              <a:cs typeface="+mn-cs"/>
            </a:endParaRPr>
          </a:p>
          <a:p>
            <a:r>
              <a:rPr lang="de-CH" b="1" dirty="0" smtClean="0"/>
              <a:t>Beispiel s. Folie</a:t>
            </a:r>
            <a:endParaRPr lang="de-CH" b="1"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46</a:t>
            </a:fld>
            <a:endParaRPr lang="de-DE">
              <a:solidFill>
                <a:prstClr val="black"/>
              </a:solidFill>
            </a:endParaRPr>
          </a:p>
        </p:txBody>
      </p:sp>
    </p:spTree>
    <p:extLst>
      <p:ext uri="{BB962C8B-B14F-4D97-AF65-F5344CB8AC3E}">
        <p14:creationId xmlns:p14="http://schemas.microsoft.com/office/powerpoint/2010/main" val="2413372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Symbole (RDA 1.7.5)</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Soweit es möglich ist, werden Symbole und andere Zeichen vorlagegemäß wiedergegeben. Bei Bedarf können weitere Formen als abweichende Titel erfasst werden.</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 Folie</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Vertritt ein Zeichen ein Wort (z.B. §, %, &amp;) steht ein Leerzeichen davor bzw. danach.</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Informationsquelle: </a:t>
            </a:r>
            <a:r>
              <a:rPr lang="de-CH" kern="1200" dirty="0" smtClean="0">
                <a:solidFill>
                  <a:schemeClr val="tx1"/>
                </a:solidFill>
                <a:effectLst/>
                <a:latin typeface="+mn-lt"/>
                <a:ea typeface="+mn-ea"/>
                <a:cs typeface="+mn-cs"/>
              </a:rPr>
              <a:t>The $100 </a:t>
            </a:r>
            <a:r>
              <a:rPr lang="de-CH" kern="1200" dirty="0" err="1" smtClean="0">
                <a:solidFill>
                  <a:schemeClr val="tx1"/>
                </a:solidFill>
                <a:effectLst/>
                <a:latin typeface="+mn-lt"/>
                <a:ea typeface="+mn-ea"/>
                <a:cs typeface="+mn-cs"/>
              </a:rPr>
              <a:t>startup</a:t>
            </a:r>
            <a:endParaRPr lang="de-CH"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b="1" kern="1200" dirty="0" smtClean="0">
                <a:solidFill>
                  <a:schemeClr val="tx1"/>
                </a:solidFill>
                <a:effectLst/>
                <a:latin typeface="+mn-lt"/>
                <a:ea typeface="+mn-ea"/>
                <a:cs typeface="+mn-cs"/>
              </a:rPr>
              <a:t>Erfassung Haupttitel: </a:t>
            </a:r>
            <a:r>
              <a:rPr lang="en-US" kern="1200" dirty="0" smtClean="0">
                <a:solidFill>
                  <a:schemeClr val="tx1"/>
                </a:solidFill>
                <a:effectLst/>
                <a:latin typeface="+mn-lt"/>
                <a:ea typeface="+mn-ea"/>
                <a:cs typeface="+mn-cs"/>
              </a:rPr>
              <a:t>The $ 100 startup</a:t>
            </a:r>
            <a:r>
              <a:rPr lang="de-CH" b="1" kern="1200" dirty="0" smtClean="0">
                <a:solidFill>
                  <a:schemeClr val="tx1"/>
                </a:solidFill>
                <a:effectLst/>
                <a:latin typeface="+mn-lt"/>
                <a:ea typeface="+mn-ea"/>
                <a:cs typeface="+mn-cs"/>
              </a:rPr>
              <a:t/>
            </a:r>
            <a:br>
              <a:rPr lang="de-CH" b="1" kern="1200" dirty="0" smtClean="0">
                <a:solidFill>
                  <a:schemeClr val="tx1"/>
                </a:solidFill>
                <a:effectLst/>
                <a:latin typeface="+mn-lt"/>
                <a:ea typeface="+mn-ea"/>
                <a:cs typeface="+mn-cs"/>
              </a:rPr>
            </a:br>
            <a:r>
              <a:rPr lang="de-CH" b="1" kern="1200" dirty="0" smtClean="0">
                <a:solidFill>
                  <a:schemeClr val="tx1"/>
                </a:solidFill>
                <a:effectLst/>
                <a:latin typeface="+mn-lt"/>
                <a:ea typeface="+mn-ea"/>
                <a:cs typeface="+mn-cs"/>
              </a:rPr>
              <a:t>Abweichende Titel: </a:t>
            </a:r>
            <a:r>
              <a:rPr lang="en-US" kern="1200" dirty="0" smtClean="0">
                <a:solidFill>
                  <a:schemeClr val="tx1"/>
                </a:solidFill>
                <a:effectLst/>
                <a:latin typeface="+mn-lt"/>
                <a:ea typeface="+mn-ea"/>
                <a:cs typeface="+mn-cs"/>
              </a:rPr>
              <a:t>The one hundred dollar startup</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                                  The hundred dollar startup</a:t>
            </a:r>
            <a:endParaRPr lang="de-CH"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47</a:t>
            </a:fld>
            <a:endParaRPr lang="de-DE">
              <a:solidFill>
                <a:prstClr val="black"/>
              </a:solidFill>
            </a:endParaRPr>
          </a:p>
        </p:txBody>
      </p:sp>
    </p:spTree>
    <p:extLst>
      <p:ext uri="{BB962C8B-B14F-4D97-AF65-F5344CB8AC3E}">
        <p14:creationId xmlns:p14="http://schemas.microsoft.com/office/powerpoint/2010/main" val="1112766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kern="1200" dirty="0" smtClean="0">
                <a:solidFill>
                  <a:schemeClr val="tx1"/>
                </a:solidFill>
                <a:effectLst/>
                <a:latin typeface="+mn-lt"/>
                <a:ea typeface="+mn-ea"/>
                <a:cs typeface="+mn-cs"/>
              </a:rPr>
              <a:t>Kann das Zeichen nicht erfasst werden, ersetzt das gesprochene/geschriebene Äquivalent in eckigen Klammern in der Sprache der Vorlage das Zeichen. Bei unbekannten Sprachen wird ein deutsches Äquivalent verwendet.</a:t>
            </a:r>
          </a:p>
          <a:p>
            <a:endParaRPr lang="de-CH" sz="1000" b="1" kern="1200" dirty="0" smtClean="0">
              <a:solidFill>
                <a:schemeClr val="tx1"/>
              </a:solidFill>
              <a:effectLst/>
              <a:latin typeface="+mn-lt"/>
              <a:ea typeface="+mn-ea"/>
              <a:cs typeface="+mn-cs"/>
            </a:endParaRPr>
          </a:p>
          <a:p>
            <a:r>
              <a:rPr lang="en-US" sz="1000" kern="1200" dirty="0" err="1" smtClean="0">
                <a:solidFill>
                  <a:schemeClr val="tx1"/>
                </a:solidFill>
                <a:effectLst/>
                <a:latin typeface="+mn-lt"/>
                <a:ea typeface="+mn-ea"/>
                <a:cs typeface="+mn-cs"/>
              </a:rPr>
              <a:t>Weitere</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Beispiele</a:t>
            </a:r>
            <a:r>
              <a:rPr lang="en-US" sz="1000" kern="1200" baseline="0" dirty="0" smtClean="0">
                <a:solidFill>
                  <a:schemeClr val="tx1"/>
                </a:solidFill>
                <a:effectLst/>
                <a:latin typeface="+mn-lt"/>
                <a:ea typeface="+mn-ea"/>
                <a:cs typeface="+mn-cs"/>
              </a:rPr>
              <a:t>, die in der </a:t>
            </a:r>
            <a:r>
              <a:rPr lang="en-US" sz="1000" kern="1200" baseline="0" dirty="0" err="1" smtClean="0">
                <a:solidFill>
                  <a:schemeClr val="tx1"/>
                </a:solidFill>
                <a:effectLst/>
                <a:latin typeface="+mn-lt"/>
                <a:ea typeface="+mn-ea"/>
                <a:cs typeface="+mn-cs"/>
              </a:rPr>
              <a:t>Folie</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nicht</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berücksichtigt</a:t>
            </a:r>
            <a:r>
              <a:rPr lang="en-US" sz="1000" kern="1200" baseline="0" dirty="0" smtClean="0">
                <a:solidFill>
                  <a:schemeClr val="tx1"/>
                </a:solidFill>
                <a:effectLst/>
                <a:latin typeface="+mn-lt"/>
                <a:ea typeface="+mn-ea"/>
                <a:cs typeface="+mn-cs"/>
              </a:rPr>
              <a:t> </a:t>
            </a:r>
            <a:r>
              <a:rPr lang="en-US" sz="1000" kern="1200" baseline="0" dirty="0" err="1" smtClean="0">
                <a:solidFill>
                  <a:schemeClr val="tx1"/>
                </a:solidFill>
                <a:effectLst/>
                <a:latin typeface="+mn-lt"/>
                <a:ea typeface="+mn-ea"/>
                <a:cs typeface="+mn-cs"/>
              </a:rPr>
              <a:t>sind</a:t>
            </a:r>
            <a:r>
              <a:rPr lang="en-US" sz="1000" kern="1200" baseline="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de-CH" sz="1000" kern="1200" dirty="0" smtClean="0">
                <a:solidFill>
                  <a:schemeClr val="tx1"/>
                </a:solidFill>
                <a:effectLst/>
                <a:latin typeface="+mn-lt"/>
                <a:ea typeface="+mn-ea"/>
                <a:cs typeface="+mn-cs"/>
              </a:rPr>
              <a:t>Besteht ein Titel nur aus einem Zeichen oder Symbol oder aus einem oder mehreren Satzzeichen, sind diese auf jeden Fall durch ein ausgeschriebenes Äquivalent zu ersetzen.</a:t>
            </a:r>
          </a:p>
          <a:p>
            <a:endParaRPr lang="de-CH" sz="1000" b="1"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Beispiel</a:t>
            </a:r>
            <a:endParaRPr lang="de-CH" sz="1000"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 Informationsquelle: </a:t>
            </a:r>
            <a:r>
              <a:rPr lang="de-CH" sz="10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de-CH" sz="1000" b="1" kern="1200" dirty="0" smtClean="0">
                <a:solidFill>
                  <a:schemeClr val="tx1"/>
                </a:solidFill>
                <a:effectLst/>
                <a:latin typeface="+mn-lt"/>
                <a:ea typeface="+mn-ea"/>
                <a:cs typeface="+mn-cs"/>
              </a:rPr>
              <a:t>Erfassung Haupttitel: </a:t>
            </a:r>
            <a:r>
              <a:rPr lang="de-CH" sz="1000" kern="1200" dirty="0" smtClean="0">
                <a:solidFill>
                  <a:schemeClr val="tx1"/>
                </a:solidFill>
                <a:effectLst/>
                <a:latin typeface="+mn-lt"/>
                <a:ea typeface="+mn-ea"/>
                <a:cs typeface="+mn-cs"/>
              </a:rPr>
              <a:t>[Copyright] </a:t>
            </a:r>
            <a:r>
              <a:rPr lang="de-CH" sz="1000" b="1" kern="1200" dirty="0" smtClean="0">
                <a:solidFill>
                  <a:schemeClr val="tx1"/>
                </a:solidFill>
                <a:effectLst/>
                <a:latin typeface="+mn-lt"/>
                <a:ea typeface="+mn-ea"/>
                <a:cs typeface="+mn-cs"/>
              </a:rPr>
              <a:t/>
            </a:r>
            <a:br>
              <a:rPr lang="de-CH" sz="1000" b="1" kern="1200" dirty="0" smtClean="0">
                <a:solidFill>
                  <a:schemeClr val="tx1"/>
                </a:solidFill>
                <a:effectLst/>
                <a:latin typeface="+mn-lt"/>
                <a:ea typeface="+mn-ea"/>
                <a:cs typeface="+mn-cs"/>
              </a:rPr>
            </a:br>
            <a:r>
              <a:rPr lang="de-CH" sz="1000" b="1" kern="1200" dirty="0" smtClean="0">
                <a:solidFill>
                  <a:schemeClr val="tx1"/>
                </a:solidFill>
                <a:effectLst/>
                <a:latin typeface="+mn-lt"/>
                <a:ea typeface="+mn-ea"/>
                <a:cs typeface="+mn-cs"/>
              </a:rPr>
              <a:t>Erfassung abweichender Titel: </a:t>
            </a:r>
            <a:r>
              <a:rPr lang="de-CH" sz="1000" kern="1200" dirty="0" smtClean="0">
                <a:solidFill>
                  <a:schemeClr val="tx1"/>
                </a:solidFill>
                <a:effectLst/>
                <a:latin typeface="+mn-lt"/>
                <a:ea typeface="+mn-ea"/>
                <a:cs typeface="+mn-cs"/>
              </a:rPr>
              <a:t>c</a:t>
            </a:r>
            <a:r>
              <a:rPr lang="de-CH" sz="1000" b="1" kern="1200" dirty="0" smtClean="0">
                <a:solidFill>
                  <a:schemeClr val="tx1"/>
                </a:solidFill>
                <a:effectLst/>
                <a:latin typeface="+mn-lt"/>
                <a:ea typeface="+mn-ea"/>
                <a:cs typeface="+mn-cs"/>
              </a:rPr>
              <a:t/>
            </a:r>
            <a:br>
              <a:rPr lang="de-CH" sz="1000" b="1" kern="1200" dirty="0" smtClean="0">
                <a:solidFill>
                  <a:schemeClr val="tx1"/>
                </a:solidFill>
                <a:effectLst/>
                <a:latin typeface="+mn-lt"/>
                <a:ea typeface="+mn-ea"/>
                <a:cs typeface="+mn-cs"/>
              </a:rPr>
            </a:br>
            <a:r>
              <a:rPr lang="de-CH" sz="1000" b="1" kern="1200" dirty="0" smtClean="0">
                <a:solidFill>
                  <a:schemeClr val="tx1"/>
                </a:solidFill>
                <a:effectLst/>
                <a:latin typeface="+mn-lt"/>
                <a:ea typeface="+mn-ea"/>
                <a:cs typeface="+mn-cs"/>
              </a:rPr>
              <a:t>Anmerkung: </a:t>
            </a:r>
            <a:r>
              <a:rPr lang="de-CH" sz="1000" kern="1200" dirty="0" smtClean="0">
                <a:solidFill>
                  <a:schemeClr val="tx1"/>
                </a:solidFill>
                <a:effectLst/>
                <a:latin typeface="+mn-lt"/>
                <a:ea typeface="+mn-ea"/>
                <a:cs typeface="+mn-cs"/>
              </a:rPr>
              <a:t>Der Titel bestellt nur aus dem Copyright-Symbol</a:t>
            </a:r>
          </a:p>
          <a:p>
            <a:endParaRPr lang="de-CH" sz="1000" kern="1200" dirty="0" smtClean="0">
              <a:solidFill>
                <a:schemeClr val="tx1"/>
              </a:solidFill>
              <a:effectLst/>
              <a:latin typeface="+mn-lt"/>
              <a:ea typeface="+mn-ea"/>
              <a:cs typeface="+mn-cs"/>
            </a:endParaRPr>
          </a:p>
          <a:p>
            <a:r>
              <a:rPr lang="de-CH" sz="1000" kern="1200" dirty="0" smtClean="0">
                <a:solidFill>
                  <a:schemeClr val="tx1"/>
                </a:solidFill>
                <a:effectLst/>
                <a:latin typeface="+mn-lt"/>
                <a:ea typeface="+mn-ea"/>
                <a:cs typeface="+mn-cs"/>
              </a:rPr>
              <a:t>Anstelle des Symbols oder Zeichens kann ein anderes existierendes Ersatzzeichen (Buchstabe) verwendet werden, wenn es nicht zu Veränderung oder Verlust der Verständlichkeit führt.</a:t>
            </a:r>
          </a:p>
          <a:p>
            <a:endParaRPr lang="de-CH" sz="1000" b="1"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Beispiel</a:t>
            </a:r>
            <a:endParaRPr lang="de-CH" sz="1000"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Informationsquelle: </a:t>
            </a:r>
            <a:r>
              <a:rPr lang="de-CH" sz="1000" kern="1200" dirty="0" err="1" smtClean="0">
                <a:solidFill>
                  <a:schemeClr val="tx1"/>
                </a:solidFill>
                <a:effectLst/>
                <a:latin typeface="+mn-lt"/>
                <a:ea typeface="+mn-ea"/>
                <a:cs typeface="+mn-cs"/>
              </a:rPr>
              <a:t>Yell</a:t>
            </a:r>
            <a:r>
              <a:rPr lang="de-CH" sz="1000" kern="1200" dirty="0" smtClean="0">
                <a:solidFill>
                  <a:schemeClr val="tx1"/>
                </a:solidFill>
                <a:effectLst/>
                <a:latin typeface="+mn-lt"/>
                <a:ea typeface="+mn-ea"/>
                <a:cs typeface="+mn-cs"/>
              </a:rPr>
              <a:t>-</a:t>
            </a:r>
            <a:r>
              <a:rPr lang="de-DE" sz="1000" kern="1200" dirty="0" smtClean="0">
                <a:solidFill>
                  <a:schemeClr val="tx1"/>
                </a:solidFill>
                <a:effectLst/>
                <a:latin typeface="+mn-lt"/>
                <a:ea typeface="+mn-ea"/>
                <a:cs typeface="+mn-cs"/>
              </a:rPr>
              <a:t>[</a:t>
            </a:r>
            <a:r>
              <a:rPr lang="de-DE" sz="1000" kern="1200" dirty="0" err="1" smtClean="0">
                <a:solidFill>
                  <a:schemeClr val="tx1"/>
                </a:solidFill>
                <a:effectLst/>
                <a:latin typeface="+mn-lt"/>
                <a:ea typeface="+mn-ea"/>
                <a:cs typeface="+mn-cs"/>
              </a:rPr>
              <a:t>ecology</a:t>
            </a:r>
            <a:r>
              <a:rPr lang="de-DE" sz="1000" kern="1200" dirty="0" smtClean="0">
                <a:solidFill>
                  <a:schemeClr val="tx1"/>
                </a:solidFill>
                <a:effectLst/>
                <a:latin typeface="+mn-lt"/>
                <a:ea typeface="+mn-ea"/>
                <a:cs typeface="+mn-cs"/>
              </a:rPr>
              <a:t> Symbol] </a:t>
            </a:r>
            <a:r>
              <a:rPr lang="de-DE" sz="1000" kern="1200" dirty="0" err="1" smtClean="0">
                <a:solidFill>
                  <a:schemeClr val="tx1"/>
                </a:solidFill>
                <a:effectLst/>
                <a:latin typeface="+mn-lt"/>
                <a:ea typeface="+mn-ea"/>
                <a:cs typeface="+mn-cs"/>
              </a:rPr>
              <a:t>pages</a:t>
            </a:r>
            <a:endParaRPr lang="de-CH" sz="1000"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Erfassung Haupttitel: </a:t>
            </a:r>
            <a:r>
              <a:rPr lang="de-CH" sz="1000" kern="1200" dirty="0" err="1" smtClean="0">
                <a:solidFill>
                  <a:schemeClr val="tx1"/>
                </a:solidFill>
                <a:effectLst/>
                <a:latin typeface="+mn-lt"/>
                <a:ea typeface="+mn-ea"/>
                <a:cs typeface="+mn-cs"/>
              </a:rPr>
              <a:t>Yell</a:t>
            </a:r>
            <a:r>
              <a:rPr lang="de-CH" sz="1000" kern="1200" dirty="0" smtClean="0">
                <a:solidFill>
                  <a:schemeClr val="tx1"/>
                </a:solidFill>
                <a:effectLst/>
                <a:latin typeface="+mn-lt"/>
                <a:ea typeface="+mn-ea"/>
                <a:cs typeface="+mn-cs"/>
              </a:rPr>
              <a:t>-O </a:t>
            </a:r>
            <a:r>
              <a:rPr lang="de-CH" sz="1000" kern="1200" dirty="0" err="1" smtClean="0">
                <a:solidFill>
                  <a:schemeClr val="tx1"/>
                </a:solidFill>
                <a:effectLst/>
                <a:latin typeface="+mn-lt"/>
                <a:ea typeface="+mn-ea"/>
                <a:cs typeface="+mn-cs"/>
              </a:rPr>
              <a:t>pages</a:t>
            </a:r>
            <a:endParaRPr lang="de-CH" sz="1000" b="1" kern="1200" dirty="0" smtClean="0">
              <a:solidFill>
                <a:schemeClr val="tx1"/>
              </a:solidFill>
              <a:effectLst/>
              <a:latin typeface="+mn-lt"/>
              <a:ea typeface="+mn-ea"/>
              <a:cs typeface="+mn-cs"/>
            </a:endParaRPr>
          </a:p>
          <a:p>
            <a:r>
              <a:rPr lang="de-CH" sz="1000" b="1" kern="1200" dirty="0" smtClean="0">
                <a:solidFill>
                  <a:schemeClr val="tx1"/>
                </a:solidFill>
                <a:effectLst/>
                <a:latin typeface="+mn-lt"/>
                <a:ea typeface="+mn-ea"/>
                <a:cs typeface="+mn-cs"/>
              </a:rPr>
              <a:t>Erfassung abweichende Titel: </a:t>
            </a:r>
            <a:br>
              <a:rPr lang="de-CH" sz="1000" b="1" kern="1200" dirty="0" smtClean="0">
                <a:solidFill>
                  <a:schemeClr val="tx1"/>
                </a:solidFill>
                <a:effectLst/>
                <a:latin typeface="+mn-lt"/>
                <a:ea typeface="+mn-ea"/>
                <a:cs typeface="+mn-cs"/>
              </a:rPr>
            </a:br>
            <a:r>
              <a:rPr lang="de-CH" sz="1000" kern="1200" dirty="0" smtClean="0">
                <a:solidFill>
                  <a:schemeClr val="tx1"/>
                </a:solidFill>
                <a:effectLst/>
                <a:latin typeface="+mn-lt"/>
                <a:ea typeface="+mn-ea"/>
                <a:cs typeface="+mn-cs"/>
              </a:rPr>
              <a:t>Yellow </a:t>
            </a:r>
            <a:r>
              <a:rPr lang="de-CH" sz="1000" kern="1200" dirty="0" err="1" smtClean="0">
                <a:solidFill>
                  <a:schemeClr val="tx1"/>
                </a:solidFill>
                <a:effectLst/>
                <a:latin typeface="+mn-lt"/>
                <a:ea typeface="+mn-ea"/>
                <a:cs typeface="+mn-cs"/>
              </a:rPr>
              <a:t>pages</a:t>
            </a:r>
            <a:r>
              <a:rPr lang="de-CH" sz="1000" kern="1200" dirty="0" smtClean="0">
                <a:solidFill>
                  <a:schemeClr val="tx1"/>
                </a:solidFill>
                <a:effectLst/>
                <a:latin typeface="+mn-lt"/>
                <a:ea typeface="+mn-ea"/>
                <a:cs typeface="+mn-cs"/>
              </a:rPr>
              <a:t/>
            </a:r>
            <a:br>
              <a:rPr lang="de-CH" sz="1000" kern="1200" dirty="0" smtClean="0">
                <a:solidFill>
                  <a:schemeClr val="tx1"/>
                </a:solidFill>
                <a:effectLst/>
                <a:latin typeface="+mn-lt"/>
                <a:ea typeface="+mn-ea"/>
                <a:cs typeface="+mn-cs"/>
              </a:rPr>
            </a:br>
            <a:r>
              <a:rPr lang="de-CH" sz="1000" kern="1200" dirty="0" err="1" smtClean="0">
                <a:solidFill>
                  <a:schemeClr val="tx1"/>
                </a:solidFill>
                <a:effectLst/>
                <a:latin typeface="+mn-lt"/>
                <a:ea typeface="+mn-ea"/>
                <a:cs typeface="+mn-cs"/>
              </a:rPr>
              <a:t>Yell</a:t>
            </a:r>
            <a:r>
              <a:rPr lang="de-CH" sz="1000" kern="1200" dirty="0" smtClean="0">
                <a:solidFill>
                  <a:schemeClr val="tx1"/>
                </a:solidFill>
                <a:effectLst/>
                <a:latin typeface="+mn-lt"/>
                <a:ea typeface="+mn-ea"/>
                <a:cs typeface="+mn-cs"/>
              </a:rPr>
              <a:t>-e </a:t>
            </a:r>
            <a:r>
              <a:rPr lang="de-CH" sz="1000" kern="1200" dirty="0" err="1" smtClean="0">
                <a:solidFill>
                  <a:schemeClr val="tx1"/>
                </a:solidFill>
                <a:effectLst/>
                <a:latin typeface="+mn-lt"/>
                <a:ea typeface="+mn-ea"/>
                <a:cs typeface="+mn-cs"/>
              </a:rPr>
              <a:t>pages</a:t>
            </a:r>
            <a:r>
              <a:rPr lang="de-CH" sz="1000" kern="1200" dirty="0" smtClean="0">
                <a:solidFill>
                  <a:schemeClr val="tx1"/>
                </a:solidFill>
                <a:effectLst/>
                <a:latin typeface="+mn-lt"/>
                <a:ea typeface="+mn-ea"/>
                <a:cs typeface="+mn-cs"/>
              </a:rPr>
              <a:t/>
            </a:r>
            <a:br>
              <a:rPr lang="de-CH" sz="1000" kern="1200" dirty="0" smtClean="0">
                <a:solidFill>
                  <a:schemeClr val="tx1"/>
                </a:solidFill>
                <a:effectLst/>
                <a:latin typeface="+mn-lt"/>
                <a:ea typeface="+mn-ea"/>
                <a:cs typeface="+mn-cs"/>
              </a:rPr>
            </a:br>
            <a:r>
              <a:rPr lang="de-CH" sz="1000" kern="1200" dirty="0" err="1" smtClean="0">
                <a:solidFill>
                  <a:schemeClr val="tx1"/>
                </a:solidFill>
                <a:effectLst/>
                <a:latin typeface="+mn-lt"/>
                <a:ea typeface="+mn-ea"/>
                <a:cs typeface="+mn-cs"/>
              </a:rPr>
              <a:t>Yell-ecology</a:t>
            </a:r>
            <a:r>
              <a:rPr lang="de-CH" sz="1000" kern="1200" dirty="0" smtClean="0">
                <a:solidFill>
                  <a:schemeClr val="tx1"/>
                </a:solidFill>
                <a:effectLst/>
                <a:latin typeface="+mn-lt"/>
                <a:ea typeface="+mn-ea"/>
                <a:cs typeface="+mn-cs"/>
              </a:rPr>
              <a:t> </a:t>
            </a:r>
            <a:r>
              <a:rPr lang="de-CH" sz="1000" kern="1200" dirty="0" err="1" smtClean="0">
                <a:solidFill>
                  <a:schemeClr val="tx1"/>
                </a:solidFill>
                <a:effectLst/>
                <a:latin typeface="+mn-lt"/>
                <a:ea typeface="+mn-ea"/>
                <a:cs typeface="+mn-cs"/>
              </a:rPr>
              <a:t>pages</a:t>
            </a:r>
            <a:r>
              <a:rPr lang="de-CH" sz="1000" b="1" kern="1200" dirty="0" smtClean="0">
                <a:solidFill>
                  <a:schemeClr val="tx1"/>
                </a:solidFill>
                <a:effectLst/>
                <a:latin typeface="+mn-lt"/>
                <a:ea typeface="+mn-ea"/>
                <a:cs typeface="+mn-cs"/>
              </a:rPr>
              <a:t/>
            </a:r>
            <a:br>
              <a:rPr lang="de-CH" sz="1000" b="1" kern="1200" dirty="0" smtClean="0">
                <a:solidFill>
                  <a:schemeClr val="tx1"/>
                </a:solidFill>
                <a:effectLst/>
                <a:latin typeface="+mn-lt"/>
                <a:ea typeface="+mn-ea"/>
                <a:cs typeface="+mn-cs"/>
              </a:rPr>
            </a:br>
            <a:r>
              <a:rPr lang="de-CH" sz="1000" b="1" kern="1200" dirty="0" smtClean="0">
                <a:solidFill>
                  <a:schemeClr val="tx1"/>
                </a:solidFill>
                <a:effectLst/>
                <a:latin typeface="+mn-lt"/>
                <a:ea typeface="+mn-ea"/>
                <a:cs typeface="+mn-cs"/>
              </a:rPr>
              <a:t/>
            </a:r>
            <a:br>
              <a:rPr lang="de-CH" sz="1000" b="1" kern="1200" dirty="0" smtClean="0">
                <a:solidFill>
                  <a:schemeClr val="tx1"/>
                </a:solidFill>
                <a:effectLst/>
                <a:latin typeface="+mn-lt"/>
                <a:ea typeface="+mn-ea"/>
                <a:cs typeface="+mn-cs"/>
              </a:rPr>
            </a:br>
            <a:r>
              <a:rPr lang="de-CH" sz="1000" b="1" kern="1200" dirty="0" smtClean="0">
                <a:solidFill>
                  <a:schemeClr val="tx1"/>
                </a:solidFill>
                <a:effectLst/>
                <a:latin typeface="+mn-lt"/>
                <a:ea typeface="+mn-ea"/>
                <a:cs typeface="+mn-cs"/>
              </a:rPr>
              <a:t>Anmerkung:</a:t>
            </a:r>
            <a:endParaRPr lang="de-CH" sz="1000" kern="1200" dirty="0" smtClean="0">
              <a:solidFill>
                <a:schemeClr val="tx1"/>
              </a:solidFill>
              <a:effectLst/>
              <a:latin typeface="+mn-lt"/>
              <a:ea typeface="+mn-ea"/>
              <a:cs typeface="+mn-cs"/>
            </a:endParaRPr>
          </a:p>
          <a:p>
            <a:r>
              <a:rPr lang="de-CH" sz="1000" kern="1200" dirty="0" smtClean="0">
                <a:solidFill>
                  <a:schemeClr val="tx1"/>
                </a:solidFill>
                <a:effectLst/>
                <a:latin typeface="+mn-lt"/>
                <a:ea typeface="+mn-ea"/>
                <a:cs typeface="+mn-cs"/>
              </a:rPr>
              <a:t>Im Titel erscheint nach "</a:t>
            </a:r>
            <a:r>
              <a:rPr lang="de-CH" sz="1000" kern="1200" dirty="0" err="1" smtClean="0">
                <a:solidFill>
                  <a:schemeClr val="tx1"/>
                </a:solidFill>
                <a:effectLst/>
                <a:latin typeface="+mn-lt"/>
                <a:ea typeface="+mn-ea"/>
                <a:cs typeface="+mn-cs"/>
              </a:rPr>
              <a:t>Yell</a:t>
            </a:r>
            <a:r>
              <a:rPr lang="de-CH" sz="1000" kern="1200" dirty="0" smtClean="0">
                <a:solidFill>
                  <a:schemeClr val="tx1"/>
                </a:solidFill>
                <a:effectLst/>
                <a:latin typeface="+mn-lt"/>
                <a:ea typeface="+mn-ea"/>
                <a:cs typeface="+mn-cs"/>
              </a:rPr>
              <a:t>" das </a:t>
            </a:r>
            <a:r>
              <a:rPr lang="de-CH" sz="1000" kern="1200" dirty="0" err="1" smtClean="0">
                <a:solidFill>
                  <a:schemeClr val="tx1"/>
                </a:solidFill>
                <a:effectLst/>
                <a:latin typeface="+mn-lt"/>
                <a:ea typeface="+mn-ea"/>
                <a:cs typeface="+mn-cs"/>
              </a:rPr>
              <a:t>ecology</a:t>
            </a:r>
            <a:r>
              <a:rPr lang="de-CH" sz="1000" kern="1200" dirty="0" smtClean="0">
                <a:solidFill>
                  <a:schemeClr val="tx1"/>
                </a:solidFill>
                <a:effectLst/>
                <a:latin typeface="+mn-lt"/>
                <a:ea typeface="+mn-ea"/>
                <a:cs typeface="+mn-cs"/>
              </a:rPr>
              <a:t> Symbol</a:t>
            </a:r>
          </a:p>
          <a:p>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1687797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kern="1200" dirty="0" smtClean="0">
                <a:solidFill>
                  <a:schemeClr val="tx1"/>
                </a:solidFill>
                <a:effectLst/>
                <a:latin typeface="+mn-lt"/>
                <a:ea typeface="+mn-ea"/>
                <a:cs typeface="+mn-cs"/>
              </a:rPr>
              <a:t>Wenn hoch- und tiefgestellte Zahlen nicht wiedergegeben werden können, sind diese auf der Grundlinie zu erfassen. Die Schreibweise des Titels wird hierbei in einer Anmerkung festgehalten.</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Informationsquelle: </a:t>
            </a:r>
            <a:r>
              <a:rPr lang="de-CH" kern="1200" dirty="0" smtClean="0">
                <a:solidFill>
                  <a:schemeClr val="tx1"/>
                </a:solidFill>
                <a:effectLst/>
                <a:latin typeface="+mn-lt"/>
                <a:ea typeface="+mn-ea"/>
                <a:cs typeface="+mn-cs"/>
              </a:rPr>
              <a:t>H</a:t>
            </a:r>
            <a:r>
              <a:rPr lang="de-CH" kern="1200" baseline="-25000" dirty="0" smtClean="0">
                <a:solidFill>
                  <a:schemeClr val="tx1"/>
                </a:solidFill>
                <a:effectLst/>
                <a:latin typeface="+mn-lt"/>
                <a:ea typeface="+mn-ea"/>
                <a:cs typeface="+mn-cs"/>
              </a:rPr>
              <a:t>2</a:t>
            </a:r>
            <a:r>
              <a:rPr lang="de-CH" kern="1200" dirty="0" smtClean="0">
                <a:solidFill>
                  <a:schemeClr val="tx1"/>
                </a:solidFill>
                <a:effectLst/>
                <a:latin typeface="+mn-lt"/>
                <a:ea typeface="+mn-ea"/>
                <a:cs typeface="+mn-cs"/>
              </a:rPr>
              <a:t> </a:t>
            </a:r>
            <a:r>
              <a:rPr lang="de-CH" kern="1200" baseline="30000" dirty="0" smtClean="0">
                <a:solidFill>
                  <a:schemeClr val="tx1"/>
                </a:solidFill>
                <a:effectLst/>
                <a:latin typeface="+mn-lt"/>
                <a:ea typeface="+mn-ea"/>
                <a:cs typeface="+mn-cs"/>
              </a:rPr>
              <a:t>16</a:t>
            </a:r>
            <a:r>
              <a:rPr lang="de-CH" kern="1200" dirty="0" smtClean="0">
                <a:solidFill>
                  <a:schemeClr val="tx1"/>
                </a:solidFill>
                <a:effectLst/>
                <a:latin typeface="+mn-lt"/>
                <a:ea typeface="+mn-ea"/>
                <a:cs typeface="+mn-cs"/>
              </a:rPr>
              <a:t>O (H</a:t>
            </a:r>
            <a:r>
              <a:rPr lang="de-CH" kern="1200" baseline="30000" dirty="0" smtClean="0">
                <a:solidFill>
                  <a:schemeClr val="tx1"/>
                </a:solidFill>
                <a:effectLst/>
                <a:latin typeface="+mn-lt"/>
                <a:ea typeface="+mn-ea"/>
                <a:cs typeface="+mn-cs"/>
              </a:rPr>
              <a:t>16</a:t>
            </a:r>
            <a:r>
              <a:rPr lang="de-CH" kern="1200" dirty="0" smtClean="0">
                <a:solidFill>
                  <a:schemeClr val="tx1"/>
                </a:solidFill>
                <a:effectLst/>
                <a:latin typeface="+mn-lt"/>
                <a:ea typeface="+mn-ea"/>
                <a:cs typeface="+mn-cs"/>
              </a:rPr>
              <a:t>OH)</a:t>
            </a:r>
          </a:p>
          <a:p>
            <a:pPr marL="0" marR="0" indent="0" algn="l" defTabSz="914400" rtl="0" eaLnBrk="1" fontAlgn="auto" latinLnBrk="0" hangingPunct="1">
              <a:lnSpc>
                <a:spcPct val="100000"/>
              </a:lnSpc>
              <a:spcBef>
                <a:spcPts val="0"/>
              </a:spcBef>
              <a:spcAft>
                <a:spcPts val="0"/>
              </a:spcAft>
              <a:buClrTx/>
              <a:buSzTx/>
              <a:buFontTx/>
              <a:buNone/>
              <a:tabLst/>
              <a:defRPr/>
            </a:pPr>
            <a:r>
              <a:rPr lang="de-CH" b="1" kern="1200" dirty="0" smtClean="0">
                <a:solidFill>
                  <a:schemeClr val="tx1"/>
                </a:solidFill>
                <a:effectLst/>
                <a:latin typeface="+mn-lt"/>
                <a:ea typeface="+mn-ea"/>
                <a:cs typeface="+mn-cs"/>
              </a:rPr>
              <a:t>Erfassung Haupttitel:</a:t>
            </a:r>
            <a:r>
              <a:rPr lang="de-CH" kern="1200" dirty="0" smtClean="0">
                <a:solidFill>
                  <a:schemeClr val="tx1"/>
                </a:solidFill>
                <a:effectLst/>
                <a:latin typeface="+mn-lt"/>
                <a:ea typeface="+mn-ea"/>
                <a:cs typeface="+mn-cs"/>
              </a:rPr>
              <a:t> H2 16O (H16OH)</a:t>
            </a:r>
            <a:br>
              <a:rPr lang="de-CH" kern="1200" dirty="0" smtClean="0">
                <a:solidFill>
                  <a:schemeClr val="tx1"/>
                </a:solidFill>
                <a:effectLst/>
                <a:latin typeface="+mn-lt"/>
                <a:ea typeface="+mn-ea"/>
                <a:cs typeface="+mn-cs"/>
              </a:rPr>
            </a:br>
            <a:r>
              <a:rPr lang="de-CH" b="1" kern="1200" dirty="0" smtClean="0">
                <a:solidFill>
                  <a:schemeClr val="tx1"/>
                </a:solidFill>
                <a:effectLst/>
                <a:latin typeface="+mn-lt"/>
                <a:ea typeface="+mn-ea"/>
                <a:cs typeface="+mn-cs"/>
              </a:rPr>
              <a:t>Erfassung abweichender Titel: </a:t>
            </a:r>
            <a:r>
              <a:rPr lang="de-CH" kern="1200" dirty="0" smtClean="0">
                <a:solidFill>
                  <a:schemeClr val="tx1"/>
                </a:solidFill>
                <a:effectLst/>
                <a:latin typeface="+mn-lt"/>
                <a:ea typeface="+mn-ea"/>
                <a:cs typeface="+mn-cs"/>
              </a:rPr>
              <a:t>H 2 16 O (H 16 OH)</a:t>
            </a:r>
            <a:br>
              <a:rPr lang="de-CH" kern="1200" dirty="0" smtClean="0">
                <a:solidFill>
                  <a:schemeClr val="tx1"/>
                </a:solidFill>
                <a:effectLst/>
                <a:latin typeface="+mn-lt"/>
                <a:ea typeface="+mn-ea"/>
                <a:cs typeface="+mn-cs"/>
              </a:rPr>
            </a:br>
            <a:r>
              <a:rPr lang="de-CH" b="1" kern="1200" dirty="0" smtClean="0">
                <a:solidFill>
                  <a:schemeClr val="tx1"/>
                </a:solidFill>
                <a:effectLst/>
                <a:latin typeface="+mn-lt"/>
                <a:ea typeface="+mn-ea"/>
                <a:cs typeface="+mn-cs"/>
              </a:rPr>
              <a:t>Anmerkung:</a:t>
            </a:r>
            <a:r>
              <a:rPr lang="de-CH" kern="1200" dirty="0" smtClean="0">
                <a:solidFill>
                  <a:schemeClr val="tx1"/>
                </a:solidFill>
                <a:effectLst/>
                <a:latin typeface="+mn-lt"/>
                <a:ea typeface="+mn-ea"/>
                <a:cs typeface="+mn-cs"/>
              </a:rPr>
              <a:t> Im Titel ist „2“ tiefgestellt, „16“ hochgestellt</a:t>
            </a:r>
          </a:p>
          <a:p>
            <a:r>
              <a:rPr lang="de-CH" kern="1200" dirty="0" smtClean="0">
                <a:solidFill>
                  <a:schemeClr val="tx1"/>
                </a:solidFill>
                <a:effectLst/>
                <a:latin typeface="+mn-lt"/>
                <a:ea typeface="+mn-ea"/>
                <a:cs typeface="+mn-cs"/>
              </a:rPr>
              <a:t/>
            </a:r>
            <a:br>
              <a:rPr lang="de-CH" kern="1200" dirty="0" smtClean="0">
                <a:solidFill>
                  <a:schemeClr val="tx1"/>
                </a:solidFill>
                <a:effectLst/>
                <a:latin typeface="+mn-lt"/>
                <a:ea typeface="+mn-ea"/>
                <a:cs typeface="+mn-cs"/>
              </a:rPr>
            </a:br>
            <a:r>
              <a:rPr lang="de-CH" kern="1200" dirty="0" smtClean="0">
                <a:solidFill>
                  <a:schemeClr val="tx1"/>
                </a:solidFill>
                <a:effectLst/>
                <a:latin typeface="+mn-lt"/>
                <a:ea typeface="+mn-ea"/>
                <a:cs typeface="+mn-cs"/>
              </a:rPr>
              <a:t>Viele</a:t>
            </a:r>
            <a:r>
              <a:rPr lang="de-CH" kern="1200" baseline="0" dirty="0" smtClean="0">
                <a:solidFill>
                  <a:schemeClr val="tx1"/>
                </a:solidFill>
                <a:effectLst/>
                <a:latin typeface="+mn-lt"/>
                <a:ea typeface="+mn-ea"/>
                <a:cs typeface="+mn-cs"/>
              </a:rPr>
              <a:t> weitere Beispiele findet man bereits im Skript, aber sehr ausführlich sind die Erläuterungen zu RDA 1.7.5</a:t>
            </a:r>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endParaRPr lang="de-CH" sz="1200" kern="1200" dirty="0" smtClean="0">
              <a:solidFill>
                <a:schemeClr val="tx1"/>
              </a:solidFill>
              <a:effectLst/>
              <a:latin typeface="+mn-lt"/>
              <a:ea typeface="+mn-ea"/>
              <a:cs typeface="+mn-cs"/>
            </a:endParaRPr>
          </a:p>
          <a:p>
            <a:endParaRPr lang="de-CH" dirty="0" smtClean="0"/>
          </a:p>
          <a:p>
            <a:r>
              <a:rPr lang="de-CH" sz="1200" kern="1200" dirty="0" smtClean="0">
                <a:solidFill>
                  <a:schemeClr val="tx1"/>
                </a:solidFill>
                <a:effectLst/>
                <a:latin typeface="+mn-lt"/>
                <a:ea typeface="+mn-ea"/>
                <a:cs typeface="+mn-cs"/>
              </a:rPr>
              <a:t/>
            </a:r>
            <a:br>
              <a:rPr lang="de-CH" sz="1200" kern="1200" dirty="0" smtClean="0">
                <a:solidFill>
                  <a:schemeClr val="tx1"/>
                </a:solidFill>
                <a:effectLst/>
                <a:latin typeface="+mn-lt"/>
                <a:ea typeface="+mn-ea"/>
                <a:cs typeface="+mn-cs"/>
              </a:rPr>
            </a:br>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49</a:t>
            </a:fld>
            <a:endParaRPr lang="de-DE">
              <a:solidFill>
                <a:prstClr val="black"/>
              </a:solidFill>
            </a:endParaRPr>
          </a:p>
        </p:txBody>
      </p:sp>
    </p:spTree>
    <p:extLst>
      <p:ext uri="{BB962C8B-B14F-4D97-AF65-F5344CB8AC3E}">
        <p14:creationId xmlns:p14="http://schemas.microsoft.com/office/powerpoint/2010/main" val="168779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ea typeface="Verdana" panose="020B0604030504040204" pitchFamily="34" charset="0"/>
                <a:cs typeface="Verdana" panose="020B0604030504040204" pitchFamily="34" charset="0"/>
              </a:rPr>
              <a:t>Die FRBR</a:t>
            </a:r>
            <a:r>
              <a:rPr lang="de-DE" sz="1200" baseline="0" dirty="0" smtClean="0">
                <a:latin typeface="Verdana" pitchFamily="34" charset="0"/>
                <a:ea typeface="Verdana" panose="020B0604030504040204" pitchFamily="34" charset="0"/>
                <a:cs typeface="Verdana" panose="020B0604030504040204" pitchFamily="34" charset="0"/>
              </a:rPr>
              <a:t> definieren zunächst die wichtigsten Benutzeranforderungen.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latin typeface="Verdana" pitchFamily="34" charset="0"/>
              <a:ea typeface="Verdana" panose="020B0604030504040204" pitchFamily="34" charset="0"/>
              <a:cs typeface="Verdana" panose="020B0604030504040204" pitchFamily="34" charset="0"/>
            </a:endParaRPr>
          </a:p>
          <a:p>
            <a:r>
              <a:rPr lang="de-DE" sz="1200" baseline="0" dirty="0" smtClean="0">
                <a:latin typeface="Verdana" pitchFamily="34" charset="0"/>
                <a:ea typeface="Verdana" panose="020B0604030504040204" pitchFamily="34" charset="0"/>
                <a:cs typeface="Verdana" panose="020B0604030504040204" pitchFamily="34" charset="0"/>
              </a:rPr>
              <a:t>Finden bedeutet hier, dass die Daten so aufbereitet sind, dass ein Benutzer Materialien finden kann, die seinen Suchkriterien entsprechen. </a:t>
            </a:r>
          </a:p>
          <a:p>
            <a:r>
              <a:rPr lang="de-DE" sz="1200" kern="1200" baseline="0" dirty="0" smtClean="0">
                <a:solidFill>
                  <a:schemeClr val="tx1"/>
                </a:solidFill>
                <a:effectLst/>
                <a:latin typeface="Verdana" pitchFamily="34" charset="0"/>
                <a:ea typeface="Verdana" panose="020B0604030504040204" pitchFamily="34" charset="0"/>
                <a:cs typeface="Verdana" panose="020B0604030504040204" pitchFamily="34" charset="0"/>
              </a:rPr>
              <a:t>Identifizieren meint, die Daten sind so aufbereitet, dass der Benutzer erkennen kann, dass der gefundene Datensatz seinen Suchkriterien entspricht und er z. B. Texte mit gleichem Namen unterscheiden kann.</a:t>
            </a:r>
          </a:p>
          <a:p>
            <a:r>
              <a:rPr lang="de-DE" sz="1200" kern="1200" baseline="0" dirty="0" smtClean="0">
                <a:solidFill>
                  <a:schemeClr val="tx1"/>
                </a:solidFill>
                <a:effectLst/>
                <a:latin typeface="Verdana" pitchFamily="34" charset="0"/>
                <a:ea typeface="Verdana" panose="020B0604030504040204" pitchFamily="34" charset="0"/>
                <a:cs typeface="Verdana" panose="020B0604030504040204" pitchFamily="34" charset="0"/>
              </a:rPr>
              <a:t>Auswählen heißt, der Benutzer kann aufgrund der Informationen im Datensatz auswählen, ob das gefundene Material seinen Bedürfnissen entspricht. Er bekommt z. B. die Information, dass die Ressource in Blindenschrift vorliegt.</a:t>
            </a:r>
          </a:p>
          <a:p>
            <a:r>
              <a:rPr lang="de-DE" sz="1200" kern="1200" baseline="0" dirty="0" smtClean="0">
                <a:solidFill>
                  <a:schemeClr val="tx1"/>
                </a:solidFill>
                <a:effectLst/>
                <a:latin typeface="Verdana" pitchFamily="34" charset="0"/>
                <a:ea typeface="Verdana" panose="020B0604030504040204" pitchFamily="34" charset="0"/>
                <a:cs typeface="Verdana" panose="020B0604030504040204" pitchFamily="34" charset="0"/>
              </a:rPr>
              <a:t>Zugang erhalten bedeutet, der oder die gefundenen Datensätze enthalten Informationen, die es erlauben, das Gefundene bestellen oder einsehen zu können (z. B. einen Vermerk über die besitzende Bibliothek). Oder es wird eine Information gegeben, dass diese Ressource nur einem eingeschränkten Benutzerkreis zur Verfügung gestellt wird (z. B. Lizenzen). </a:t>
            </a:r>
            <a:endParaRPr lang="de-DE"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de-DE"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Es geht bei den </a:t>
            </a:r>
            <a:r>
              <a:rPr lang="de-DE" sz="1200" b="0" baseline="0" dirty="0" smtClean="0">
                <a:latin typeface="Verdana" pitchFamily="34" charset="0"/>
                <a:ea typeface="Verdana" panose="020B0604030504040204" pitchFamily="34" charset="0"/>
                <a:cs typeface="Verdana" panose="020B0604030504040204" pitchFamily="34" charset="0"/>
              </a:rPr>
              <a:t>Benutzeranforderungen also darum, mit welchen Fragestellungen der Benutzer an einen Katalog herantritt, d. h. es geht um die Perspektive des Benutzers, nicht des Katalogs.</a:t>
            </a:r>
            <a:r>
              <a:rPr lang="de-DE" sz="12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1556738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Abstand zwischen Initialen und Akronymen (RDA 1.7.6)</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Initialen und Akronyme (mit oder ohne Punkte) werden immer ohne Abstände geschrieben, auch wenn in der Informationsquelle Spatien erscheinen.</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a:t>
            </a:r>
            <a:r>
              <a:rPr lang="de-CH" b="1" kern="1200" baseline="0" dirty="0" smtClean="0">
                <a:solidFill>
                  <a:schemeClr val="tx1"/>
                </a:solidFill>
                <a:effectLst/>
                <a:latin typeface="+mn-lt"/>
                <a:ea typeface="+mn-ea"/>
                <a:cs typeface="+mn-cs"/>
              </a:rPr>
              <a:t> s. Folie</a:t>
            </a:r>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50</a:t>
            </a:fld>
            <a:endParaRPr lang="de-DE">
              <a:solidFill>
                <a:prstClr val="black"/>
              </a:solidFill>
            </a:endParaRPr>
          </a:p>
        </p:txBody>
      </p:sp>
    </p:spTree>
    <p:extLst>
      <p:ext uri="{BB962C8B-B14F-4D97-AF65-F5344CB8AC3E}">
        <p14:creationId xmlns:p14="http://schemas.microsoft.com/office/powerpoint/2010/main" val="4232118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Buchstaben oder Wörter, die mehrfach gelesen werden (RDA 1.7.7, RDA 2.4.3.3 D-A-CH)</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Erscheint ein Buchstabe oder Wort nur einmal, wird es wiederholt, wenn aus der Aufmachung der Informationsquelle deutlich hervorgeht, dass er/es mehrfach gelesen werden soll.</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 Folie</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kern="1200" dirty="0" smtClean="0">
                <a:solidFill>
                  <a:schemeClr val="tx1"/>
                </a:solidFill>
                <a:effectLst/>
                <a:latin typeface="+mn-lt"/>
                <a:ea typeface="+mn-ea"/>
                <a:cs typeface="+mn-cs"/>
              </a:rPr>
              <a:t>Die beabsichtigten Lesarten werden getrennt erfasst als Haupttitel und Paralleltitel. </a:t>
            </a:r>
          </a:p>
          <a:p>
            <a:pPr marL="0" marR="0" indent="0" algn="l" defTabSz="914400" rtl="0" eaLnBrk="1" fontAlgn="auto" latinLnBrk="0" hangingPunct="1">
              <a:lnSpc>
                <a:spcPct val="100000"/>
              </a:lnSpc>
              <a:spcBef>
                <a:spcPts val="0"/>
              </a:spcBef>
              <a:spcAft>
                <a:spcPts val="0"/>
              </a:spcAft>
              <a:buClrTx/>
              <a:buSzTx/>
              <a:buFontTx/>
              <a:buNone/>
              <a:tabLst/>
              <a:defRPr/>
            </a:pPr>
            <a:endParaRPr lang="de-CH"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kern="1200" dirty="0" smtClean="0">
                <a:solidFill>
                  <a:schemeClr val="tx1"/>
                </a:solidFill>
                <a:effectLst/>
                <a:latin typeface="+mn-lt"/>
                <a:ea typeface="+mn-ea"/>
                <a:cs typeface="+mn-cs"/>
              </a:rPr>
              <a:t>Wenn allerdings nur die einleitende Wendung in der Verantwortlichkeitsangabe in mehreren Sprachen vorliegt, der Name aber nicht wiederholt wird, wird eine einzige mehrsprachige Verantwortlichkeitsangabe verfasst, </a:t>
            </a:r>
            <a:r>
              <a:rPr lang="de-CH" kern="1200" dirty="0" smtClean="0">
                <a:solidFill>
                  <a:schemeClr val="tx1"/>
                </a:solidFill>
                <a:latin typeface="+mn-lt"/>
                <a:ea typeface="+mn-ea"/>
                <a:cs typeface="+mn-cs"/>
              </a:rPr>
              <a:t>wenn der mehrsprachige Charakter erhalten bleiben soll. Alternativ kann die Wendung nur in einer Sprache angegeben werden</a:t>
            </a:r>
            <a:endParaRPr lang="de-CH"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51</a:t>
            </a:fld>
            <a:endParaRPr lang="de-DE">
              <a:solidFill>
                <a:prstClr val="black"/>
              </a:solidFill>
            </a:endParaRPr>
          </a:p>
        </p:txBody>
      </p:sp>
    </p:spTree>
    <p:extLst>
      <p:ext uri="{BB962C8B-B14F-4D97-AF65-F5344CB8AC3E}">
        <p14:creationId xmlns:p14="http://schemas.microsoft.com/office/powerpoint/2010/main" val="2536036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Abkürzungen (RDA 1.7.8, RDA Anhang B D-A-CH)</a:t>
            </a:r>
          </a:p>
          <a:p>
            <a:endParaRPr lang="de-CH" kern="1200" dirty="0" smtClean="0">
              <a:solidFill>
                <a:schemeClr val="tx1"/>
              </a:solidFill>
              <a:effectLst/>
              <a:latin typeface="+mn-lt"/>
              <a:ea typeface="+mn-ea"/>
              <a:cs typeface="+mn-cs"/>
            </a:endParaRPr>
          </a:p>
          <a:p>
            <a:r>
              <a:rPr lang="de-CH" dirty="0" smtClean="0"/>
              <a:t>Übertragene Elemente werden nur abgekürzt erfasst, wenn sie abgekürzt in der Informationsquelle stehen.</a:t>
            </a:r>
          </a:p>
          <a:p>
            <a:endParaRPr lang="de-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kern="1200" dirty="0" smtClean="0">
                <a:solidFill>
                  <a:schemeClr val="tx1"/>
                </a:solidFill>
                <a:latin typeface="+mn-lt"/>
                <a:ea typeface="+mn-ea"/>
                <a:cs typeface="+mn-cs"/>
              </a:rPr>
              <a:t>Alle anderen Elemente werden im Allgemeinen nicht abgekürzt. Ausnahmen sind in RDA B.5 definiert, ergänzt durch die Liste verwendbarer Abkürzungen (RDA B.7 D-A-CH).</a:t>
            </a:r>
          </a:p>
          <a:p>
            <a:pPr marL="0" marR="0" indent="0" algn="l" defTabSz="914400" rtl="0" eaLnBrk="1" fontAlgn="auto" latinLnBrk="0" hangingPunct="1">
              <a:lnSpc>
                <a:spcPct val="100000"/>
              </a:lnSpc>
              <a:spcBef>
                <a:spcPts val="0"/>
              </a:spcBef>
              <a:spcAft>
                <a:spcPts val="0"/>
              </a:spcAft>
              <a:buClrTx/>
              <a:buSzTx/>
              <a:buFontTx/>
              <a:buNone/>
              <a:tabLst/>
              <a:defRPr/>
            </a:pPr>
            <a:r>
              <a:rPr lang="de-CH" kern="1200" dirty="0" smtClean="0">
                <a:solidFill>
                  <a:schemeClr val="tx1"/>
                </a:solidFill>
                <a:latin typeface="+mn-lt"/>
                <a:ea typeface="+mn-ea"/>
                <a:cs typeface="+mn-cs"/>
              </a:rPr>
              <a:t>Generell wird</a:t>
            </a:r>
            <a:r>
              <a:rPr lang="de-CH" kern="1200" baseline="0" dirty="0" smtClean="0">
                <a:solidFill>
                  <a:schemeClr val="tx1"/>
                </a:solidFill>
                <a:latin typeface="+mn-lt"/>
                <a:ea typeface="+mn-ea"/>
                <a:cs typeface="+mn-cs"/>
              </a:rPr>
              <a:t> fast nichts mehr abgekürzt. Unter die im Anhang B.5 genannten Ausnahmen fallen z.B. die Maßangaben oder die Dauer von Filmen oder Tonaufnahmen.</a:t>
            </a:r>
            <a:endParaRPr lang="de-DE"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52</a:t>
            </a:fld>
            <a:endParaRPr lang="de-DE">
              <a:solidFill>
                <a:prstClr val="black"/>
              </a:solidFill>
            </a:endParaRPr>
          </a:p>
        </p:txBody>
      </p:sp>
    </p:spTree>
    <p:extLst>
      <p:ext uri="{BB962C8B-B14F-4D97-AF65-F5344CB8AC3E}">
        <p14:creationId xmlns:p14="http://schemas.microsoft.com/office/powerpoint/2010/main" val="1604092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kern="1200" dirty="0" smtClean="0">
                <a:solidFill>
                  <a:schemeClr val="tx1"/>
                </a:solidFill>
                <a:effectLst/>
                <a:latin typeface="+mn-lt"/>
                <a:ea typeface="+mn-ea"/>
                <a:cs typeface="+mn-cs"/>
              </a:rPr>
              <a:t>Fehler (RDA 1.7.9, RDA 2.3.1.4)</a:t>
            </a:r>
            <a:endParaRPr lang="de-CH" kern="1200" dirty="0" smtClean="0">
              <a:solidFill>
                <a:schemeClr val="tx1"/>
              </a:solidFill>
              <a:effectLst/>
              <a:latin typeface="+mn-lt"/>
              <a:ea typeface="+mn-ea"/>
              <a:cs typeface="+mn-cs"/>
            </a:endParaRPr>
          </a:p>
          <a:p>
            <a:r>
              <a:rPr lang="de-CH" kern="1200" dirty="0" smtClean="0">
                <a:solidFill>
                  <a:schemeClr val="tx1"/>
                </a:solidFill>
                <a:effectLst/>
                <a:latin typeface="+mn-lt"/>
                <a:ea typeface="+mn-ea"/>
                <a:cs typeface="+mn-cs"/>
              </a:rPr>
              <a:t>Ist für ein bestimmtes Element nichts anderes angegeben, werden Fehler oder ein falsch geschriebenes Wort wie in der Informationsquelle übertragen. Wenn es für die Identifizierung oder den Zugriff wichtig ist, wird eine Anmerkung erfasst, die den Fehler korrigiert.</a:t>
            </a:r>
          </a:p>
          <a:p>
            <a:r>
              <a:rPr lang="de-CH" kern="1200" dirty="0" smtClean="0">
                <a:solidFill>
                  <a:schemeClr val="tx1"/>
                </a:solidFill>
                <a:effectLst/>
                <a:latin typeface="+mn-lt"/>
                <a:ea typeface="+mn-ea"/>
                <a:cs typeface="+mn-cs"/>
              </a:rPr>
              <a:t>Erscheint der Fehler allerdings in einem Titel und eine korrigierte Form wird zur Identifizierung oder den Zugriff als wichtig angesehen, wird die korrigierte Form des Titels als abweichender Titel erfasst.</a:t>
            </a:r>
          </a:p>
          <a:p>
            <a:endParaRPr lang="de-CH" b="1"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Beispiel s. Folie</a:t>
            </a:r>
            <a:endParaRPr lang="de-CH" kern="1200" dirty="0" smtClean="0">
              <a:solidFill>
                <a:schemeClr val="tx1"/>
              </a:solidFill>
              <a:effectLst/>
              <a:latin typeface="+mn-lt"/>
              <a:ea typeface="+mn-ea"/>
              <a:cs typeface="+mn-cs"/>
            </a:endParaRPr>
          </a:p>
          <a:p>
            <a:r>
              <a:rPr lang="de-CH" b="1" kern="1200" dirty="0" smtClean="0">
                <a:solidFill>
                  <a:schemeClr val="tx1"/>
                </a:solidFill>
                <a:effectLst/>
                <a:latin typeface="+mn-lt"/>
                <a:ea typeface="+mn-ea"/>
                <a:cs typeface="+mn-cs"/>
              </a:rPr>
              <a:t> </a:t>
            </a:r>
            <a:endParaRPr lang="de-CH"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kern="1200" dirty="0" smtClean="0">
                <a:solidFill>
                  <a:schemeClr val="tx1"/>
                </a:solidFill>
                <a:effectLst/>
                <a:latin typeface="+mn-lt"/>
                <a:ea typeface="+mn-ea"/>
                <a:cs typeface="+mn-cs"/>
              </a:rPr>
              <a:t>Eine Ausnahme bilden die Haupttitel von fortlaufenden oder integrierenden Ressourcen (RDA 2.3.1.4). Hier wird der Tippfehler im Haupttitel korrigiert und eine Anmerkung erfasst, die den Titel wiedergibt, wie er in der Informationsquelle erscheint.</a:t>
            </a: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2068035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In übertragenen Elementen werden Zahlen so übernommen, wie sie in der Informationsquelle erscheinen.</a:t>
            </a:r>
          </a:p>
          <a:p>
            <a:endParaRPr lang="de-CH"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54</a:t>
            </a:fld>
            <a:endParaRPr lang="de-DE">
              <a:solidFill>
                <a:prstClr val="black"/>
              </a:solidFill>
            </a:endParaRPr>
          </a:p>
        </p:txBody>
      </p:sp>
    </p:spTree>
    <p:extLst>
      <p:ext uri="{BB962C8B-B14F-4D97-AF65-F5344CB8AC3E}">
        <p14:creationId xmlns:p14="http://schemas.microsoft.com/office/powerpoint/2010/main" val="38181717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Bein Erfassen von Zahlen gelten spezifische Richtlinien für die folgenden Elemente:</a:t>
            </a:r>
          </a:p>
          <a:p>
            <a:r>
              <a:rPr lang="de-CH" dirty="0" smtClean="0"/>
              <a:t>- Bezeichnung (alphanumerisch oder chronologisch) der ersten/letzten Ausgabe oder des ersten/letzten Teils der Folge</a:t>
            </a:r>
          </a:p>
          <a:p>
            <a:r>
              <a:rPr lang="de-CH" dirty="0" smtClean="0"/>
              <a:t>- Entstehungs-, Erscheinungs-, Vertriebs-, Herstellungs- und Copyrightdatum</a:t>
            </a:r>
          </a:p>
          <a:p>
            <a:r>
              <a:rPr lang="de-CH" dirty="0" smtClean="0"/>
              <a:t>- Zählung innerhalb der Reihe/Unterreihe</a:t>
            </a:r>
          </a:p>
          <a:p>
            <a:r>
              <a:rPr lang="de-CH" dirty="0" smtClean="0"/>
              <a:t>- Jahr der Verleihung des Grades</a:t>
            </a:r>
          </a:p>
          <a:p>
            <a:endParaRPr lang="de-CH" dirty="0" smtClean="0"/>
          </a:p>
          <a:p>
            <a:r>
              <a:rPr lang="de-CH" dirty="0" smtClean="0"/>
              <a:t>Für diese Elemente gelten folgende Richtlinien:</a:t>
            </a:r>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55</a:t>
            </a:fld>
            <a:endParaRPr lang="de-DE">
              <a:solidFill>
                <a:prstClr val="black"/>
              </a:solidFill>
            </a:endParaRPr>
          </a:p>
        </p:txBody>
      </p:sp>
    </p:spTree>
    <p:extLst>
      <p:ext uri="{BB962C8B-B14F-4D97-AF65-F5344CB8AC3E}">
        <p14:creationId xmlns:p14="http://schemas.microsoft.com/office/powerpoint/2010/main" val="1314900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0" dirty="0" smtClean="0"/>
              <a:t>Form der Ziffern (RDA 1.8.2 D-A-CH)</a:t>
            </a:r>
          </a:p>
          <a:p>
            <a:endParaRPr lang="de-CH" dirty="0" smtClean="0"/>
          </a:p>
          <a:p>
            <a:r>
              <a:rPr lang="de-CH" dirty="0" smtClean="0"/>
              <a:t>Als Ziffern geschriebene</a:t>
            </a:r>
            <a:r>
              <a:rPr lang="de-CH" baseline="0" dirty="0" smtClean="0"/>
              <a:t> Zahlen </a:t>
            </a:r>
            <a:r>
              <a:rPr lang="de-CH" dirty="0" smtClean="0"/>
              <a:t>werden in Form von arabischen Ziffern erfasst.</a:t>
            </a:r>
          </a:p>
          <a:p>
            <a:endParaRPr lang="de-CH" dirty="0" smtClean="0"/>
          </a:p>
          <a:p>
            <a:r>
              <a:rPr lang="de-CH" b="0" dirty="0" smtClean="0"/>
              <a:t>Zahlen, die als Wörter geschrieben sind (RDA 1.8.3)</a:t>
            </a:r>
          </a:p>
          <a:p>
            <a:endParaRPr lang="de-CH" dirty="0" smtClean="0"/>
          </a:p>
          <a:p>
            <a:r>
              <a:rPr lang="de-CH" dirty="0" smtClean="0"/>
              <a:t>Als Wörter geschriebene Zahlen werden durch arabische Ziffern ersetzt.</a:t>
            </a:r>
          </a:p>
          <a:p>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56</a:t>
            </a:fld>
            <a:endParaRPr lang="de-DE">
              <a:solidFill>
                <a:prstClr val="black"/>
              </a:solidFill>
            </a:endParaRPr>
          </a:p>
        </p:txBody>
      </p:sp>
    </p:spTree>
    <p:extLst>
      <p:ext uri="{BB962C8B-B14F-4D97-AF65-F5344CB8AC3E}">
        <p14:creationId xmlns:p14="http://schemas.microsoft.com/office/powerpoint/2010/main" val="2360052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0" dirty="0" smtClean="0"/>
              <a:t>Zusammenfassende Angaben von Zahlen (RDA 1.8.4)</a:t>
            </a:r>
          </a:p>
          <a:p>
            <a:r>
              <a:rPr lang="de-CH" dirty="0" smtClean="0"/>
              <a:t>Bei zusammenfassenden Angaben von Daten und anderen Zahlen werden sowohl die erste als auch die letzte Zahl vollständig erfasst.</a:t>
            </a:r>
          </a:p>
          <a:p>
            <a:endParaRPr lang="de-CH" dirty="0" smtClean="0"/>
          </a:p>
          <a:p>
            <a:r>
              <a:rPr lang="de-CH" b="0" dirty="0" smtClean="0"/>
              <a:t>Ordinalzahlen (RDA 1.8.5)</a:t>
            </a:r>
          </a:p>
          <a:p>
            <a:r>
              <a:rPr lang="de-CH" dirty="0" smtClean="0"/>
              <a:t>Ausgeschriebene</a:t>
            </a:r>
            <a:r>
              <a:rPr lang="de-CH" baseline="0" dirty="0" smtClean="0"/>
              <a:t> Ordinalzahlen (als </a:t>
            </a:r>
            <a:r>
              <a:rPr lang="de-CH" dirty="0" smtClean="0"/>
              <a:t>Ziffern oder Wörter) Ordinalzahlen werden als arabische Ziffern erfasst.</a:t>
            </a:r>
            <a:r>
              <a:rPr lang="de-CH" baseline="0" dirty="0" smtClean="0"/>
              <a:t> Die Schreibweise der Ordinalzahl</a:t>
            </a:r>
            <a:r>
              <a:rPr lang="de-CH" dirty="0" smtClean="0"/>
              <a:t> richtet sich ach der Schreibweise der jeweiligen Sprache.</a:t>
            </a:r>
          </a:p>
          <a:p>
            <a:r>
              <a:rPr lang="de-CH" i="1" dirty="0" smtClean="0"/>
              <a:t>In Word-Dokument zusätzlich enthalten:</a:t>
            </a:r>
          </a:p>
          <a:p>
            <a:r>
              <a:rPr lang="de-CH" dirty="0" smtClean="0"/>
              <a:t>Ist die Schreibweise von Ordinalzahlen in einer Sprache nicht ermittelbar, wird die Form 1., 2., 3. usw. verwendet.</a:t>
            </a:r>
          </a:p>
          <a:p>
            <a:endParaRPr lang="de-CH" dirty="0" smtClean="0"/>
          </a:p>
          <a:p>
            <a:r>
              <a:rPr lang="de-CH" b="0" dirty="0" smtClean="0"/>
              <a:t>Ausnahmeregelung für Alte Drucke (RDA 1.8.1 Alternative D-A-CH / RDA 1.8.2 Alternative 1 D-A-CH)</a:t>
            </a:r>
          </a:p>
          <a:p>
            <a:r>
              <a:rPr lang="de-CH" dirty="0" smtClean="0"/>
              <a:t>Bei Alten Drucken werden Zahlen immer vorlagegemäss übernommen, das heisst die spezifischen Richtlinien gelten nicht.</a:t>
            </a:r>
          </a:p>
          <a:p>
            <a:endParaRPr lang="de-CH"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57</a:t>
            </a:fld>
            <a:endParaRPr lang="de-DE">
              <a:solidFill>
                <a:prstClr val="black"/>
              </a:solidFill>
            </a:endParaRPr>
          </a:p>
        </p:txBody>
      </p:sp>
    </p:spTree>
    <p:extLst>
      <p:ext uri="{BB962C8B-B14F-4D97-AF65-F5344CB8AC3E}">
        <p14:creationId xmlns:p14="http://schemas.microsoft.com/office/powerpoint/2010/main" val="1062317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sz="1300" b="0" dirty="0" smtClean="0"/>
              <a:t>Datumsangaben (RDA 1.9)</a:t>
            </a:r>
          </a:p>
          <a:p>
            <a:r>
              <a:rPr lang="de-CH" sz="1300" dirty="0" smtClean="0"/>
              <a:t>In der Informationsquelle enthaltene Datumsangaben werden unter Berücksichtigung der Richtlinien von RDA 1.8 erfasst.</a:t>
            </a:r>
          </a:p>
          <a:p>
            <a:r>
              <a:rPr lang="de-CH" sz="1300" dirty="0" smtClean="0"/>
              <a:t>Muss ein Entstehungs-, Erscheinungs-, Vertriebs- oder Herstellungsdatum ermittelt werden, wird dieses in eckigen Klammen erfasst.</a:t>
            </a:r>
          </a:p>
          <a:p>
            <a:r>
              <a:rPr lang="de-CH" sz="1300" dirty="0" smtClean="0"/>
              <a:t>Bezüglich Ermittlung gelten folgende Bestimmungen:</a:t>
            </a:r>
          </a:p>
          <a:p>
            <a:r>
              <a:rPr lang="de-CH" sz="1300" dirty="0" smtClean="0"/>
              <a:t>tatsächliches Jahr bekannt: [2002]</a:t>
            </a:r>
          </a:p>
          <a:p>
            <a:r>
              <a:rPr lang="de-CH" sz="1300" dirty="0" smtClean="0"/>
              <a:t>Datum als eines von zwei aufeinander folgenden Jahren bekannt: [1977 </a:t>
            </a:r>
            <a:r>
              <a:rPr lang="de-CH" sz="1300" b="0" dirty="0" smtClean="0"/>
              <a:t>oder</a:t>
            </a:r>
            <a:r>
              <a:rPr lang="de-CH" sz="1300" dirty="0" smtClean="0"/>
              <a:t> 1978]</a:t>
            </a:r>
          </a:p>
          <a:p>
            <a:r>
              <a:rPr lang="de-CH" sz="1300" dirty="0" smtClean="0"/>
              <a:t>wahrscheinliches Jahr: [1963</a:t>
            </a:r>
            <a:r>
              <a:rPr lang="de-CH" sz="1300" b="0" dirty="0" smtClean="0"/>
              <a:t>?</a:t>
            </a:r>
            <a:r>
              <a:rPr lang="de-CH" sz="1300" dirty="0" smtClean="0"/>
              <a:t>]</a:t>
            </a:r>
          </a:p>
          <a:p>
            <a:r>
              <a:rPr lang="de-CH" sz="1300" dirty="0" smtClean="0"/>
              <a:t>wahrscheinlicher Zeitraum von Jahren: [</a:t>
            </a:r>
            <a:r>
              <a:rPr lang="de-CH" sz="1300" b="0" dirty="0" smtClean="0"/>
              <a:t>zwischen 1950 und 1959?]</a:t>
            </a:r>
          </a:p>
          <a:p>
            <a:endParaRPr lang="de-CH" sz="1300" dirty="0" smtClean="0"/>
          </a:p>
          <a:p>
            <a:r>
              <a:rPr lang="de-CH" sz="1300" i="1" dirty="0" smtClean="0"/>
              <a:t>Zusätzlich in Word-Dokument:</a:t>
            </a:r>
          </a:p>
          <a:p>
            <a:r>
              <a:rPr lang="de-CH" sz="1300" dirty="0" err="1" smtClean="0"/>
              <a:t>frühest</a:t>
            </a:r>
            <a:r>
              <a:rPr lang="de-CH" sz="1300" dirty="0" smtClean="0"/>
              <a:t> mögliches Datum bekannt: [</a:t>
            </a:r>
            <a:r>
              <a:rPr lang="de-CH" sz="1300" b="0" dirty="0" smtClean="0"/>
              <a:t>nicht vor</a:t>
            </a:r>
            <a:r>
              <a:rPr lang="de-CH" sz="1300" dirty="0" smtClean="0"/>
              <a:t> 10. April 1953]</a:t>
            </a:r>
          </a:p>
          <a:p>
            <a:r>
              <a:rPr lang="de-CH" sz="1300" dirty="0" err="1" smtClean="0"/>
              <a:t>spätest</a:t>
            </a:r>
            <a:r>
              <a:rPr lang="de-CH" sz="1300" dirty="0" smtClean="0"/>
              <a:t> mögliches Datum bekannt: [</a:t>
            </a:r>
            <a:r>
              <a:rPr lang="de-CH" sz="1300" b="0" dirty="0" smtClean="0"/>
              <a:t>nicht nach </a:t>
            </a:r>
            <a:r>
              <a:rPr lang="de-CH" sz="1300" dirty="0" smtClean="0"/>
              <a:t>21. August 1492]</a:t>
            </a:r>
          </a:p>
          <a:p>
            <a:r>
              <a:rPr lang="de-CH" sz="1300" dirty="0" err="1" smtClean="0"/>
              <a:t>frühest</a:t>
            </a:r>
            <a:r>
              <a:rPr lang="de-CH" sz="1300" dirty="0" smtClean="0"/>
              <a:t> und </a:t>
            </a:r>
            <a:r>
              <a:rPr lang="de-CH" sz="1300" dirty="0" err="1" smtClean="0"/>
              <a:t>spätest</a:t>
            </a:r>
            <a:r>
              <a:rPr lang="de-CH" sz="1300" dirty="0" smtClean="0"/>
              <a:t> mögliches Datum bekannt: [</a:t>
            </a:r>
            <a:r>
              <a:rPr lang="de-CH" sz="1300" b="0" dirty="0" smtClean="0"/>
              <a:t>zwischen 12. August 1899 und </a:t>
            </a:r>
            <a:r>
              <a:rPr lang="de-CH" sz="1300" dirty="0" smtClean="0"/>
              <a:t>2. März 1900]</a:t>
            </a:r>
          </a:p>
          <a:p>
            <a:endParaRPr lang="de-CH" sz="1300" dirty="0" smtClean="0"/>
          </a:p>
          <a:p>
            <a:r>
              <a:rPr lang="de-CH" sz="1300" i="1" dirty="0" smtClean="0"/>
              <a:t>In Präsentation nicht thematisiert:</a:t>
            </a:r>
          </a:p>
          <a:p>
            <a:r>
              <a:rPr lang="de-CH" sz="1300" b="1" dirty="0" smtClean="0"/>
              <a:t>Anhang H</a:t>
            </a:r>
            <a:r>
              <a:rPr lang="de-CH" sz="1300" dirty="0" smtClean="0"/>
              <a:t> stellt zusätzlichen Bestimmungen für das Erfassen von Datumsangaben nach christlichem Kalender bereit.</a:t>
            </a:r>
          </a:p>
          <a:p>
            <a:r>
              <a:rPr lang="de-CH" sz="1300" dirty="0" smtClean="0"/>
              <a:t>Daten der vorchristlichen Zeitrechnung werden mit der Abkürzung </a:t>
            </a:r>
            <a:r>
              <a:rPr lang="de-CH" sz="1300" b="1" dirty="0" smtClean="0"/>
              <a:t>v. Chr. </a:t>
            </a:r>
            <a:r>
              <a:rPr lang="de-CH" sz="1300" dirty="0" smtClean="0"/>
              <a:t>erfasst.</a:t>
            </a:r>
          </a:p>
          <a:p>
            <a:r>
              <a:rPr lang="de-CH" sz="1300" dirty="0" smtClean="0"/>
              <a:t>Beispiele:</a:t>
            </a:r>
            <a:br>
              <a:rPr lang="de-CH" sz="1300" dirty="0" smtClean="0"/>
            </a:br>
            <a:r>
              <a:rPr lang="de-CH" sz="1300" dirty="0" smtClean="0"/>
              <a:t>100 v. Chr. (Geburtsjahr von Julius Cäsar)</a:t>
            </a:r>
            <a:br>
              <a:rPr lang="de-CH" sz="1300" dirty="0" smtClean="0"/>
            </a:br>
            <a:r>
              <a:rPr lang="de-CH" sz="1300" dirty="0" smtClean="0"/>
              <a:t>wirkte 377 v. Chr.–361 v. Chr. (Wirkungszeitraum in Verbindung mit </a:t>
            </a:r>
            <a:r>
              <a:rPr lang="de-CH" sz="1300" dirty="0" err="1" smtClean="0"/>
              <a:t>Kallistratos</a:t>
            </a:r>
            <a:r>
              <a:rPr lang="de-CH" sz="1300" dirty="0" smtClean="0"/>
              <a:t> von </a:t>
            </a:r>
            <a:r>
              <a:rPr lang="de-CH" sz="1300" dirty="0" err="1" smtClean="0"/>
              <a:t>Aphidnai</a:t>
            </a:r>
            <a:r>
              <a:rPr lang="de-CH" sz="1300" dirty="0" smtClean="0"/>
              <a:t>)</a:t>
            </a:r>
          </a:p>
          <a:p>
            <a:endParaRPr lang="de-CH" sz="1300" dirty="0" smtClean="0"/>
          </a:p>
          <a:p>
            <a:r>
              <a:rPr lang="de-CH" sz="1300" dirty="0" smtClean="0"/>
              <a:t>Die Abkürzung </a:t>
            </a:r>
            <a:r>
              <a:rPr lang="de-CH" sz="1300" b="1" dirty="0" smtClean="0"/>
              <a:t>n. Chr.</a:t>
            </a:r>
            <a:r>
              <a:rPr lang="de-CH" sz="1300" dirty="0" smtClean="0"/>
              <a:t> wird verwendet, wenn sich Daten über beide Zeitperioden erstrecken.</a:t>
            </a:r>
          </a:p>
          <a:p>
            <a:r>
              <a:rPr lang="de-CH" sz="1300" dirty="0" smtClean="0"/>
              <a:t>Beispiel:</a:t>
            </a:r>
            <a:r>
              <a:rPr lang="de-CH" dirty="0" smtClean="0"/>
              <a:t/>
            </a:r>
            <a:br>
              <a:rPr lang="de-CH" dirty="0" smtClean="0"/>
            </a:br>
            <a:r>
              <a:rPr lang="de-CH" dirty="0" smtClean="0"/>
              <a:t>63 v. Chr. </a:t>
            </a:r>
            <a:r>
              <a:rPr lang="de-CH" i="1" dirty="0" smtClean="0"/>
              <a:t>und </a:t>
            </a:r>
            <a:r>
              <a:rPr lang="de-CH" dirty="0" smtClean="0"/>
              <a:t>14 n.Chr. (Geburts- und Todesjahr von Augustus, Kaiser von Rom)</a:t>
            </a:r>
          </a:p>
          <a:p>
            <a:endParaRPr lang="de-CH" dirty="0" smtClean="0"/>
          </a:p>
          <a:p>
            <a:endParaRPr lang="de-CH" i="1"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58</a:t>
            </a:fld>
            <a:endParaRPr lang="de-DE">
              <a:solidFill>
                <a:prstClr val="black"/>
              </a:solidFill>
            </a:endParaRPr>
          </a:p>
        </p:txBody>
      </p:sp>
    </p:spTree>
    <p:extLst>
      <p:ext uri="{BB962C8B-B14F-4D97-AF65-F5344CB8AC3E}">
        <p14:creationId xmlns:p14="http://schemas.microsoft.com/office/powerpoint/2010/main" val="36191200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0" dirty="0" smtClean="0"/>
              <a:t>Anmerkungen (RDA 1.10)</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Anmerkungen werden in Deutsch erfasst. Namen, Titel oder Zitate (in Anführungszeichen gesetzt) werden in Anmerkungen in der Sprache der Quelle, der sie entnommen sind angegeben (RDA 1.4 Ausnahme). </a:t>
            </a:r>
            <a:r>
              <a:rPr lang="de-CH" sz="1200" kern="1200" dirty="0" smtClean="0">
                <a:solidFill>
                  <a:schemeClr val="tx1"/>
                </a:solidFill>
                <a:latin typeface="+mn-lt"/>
                <a:ea typeface="+mn-ea"/>
                <a:cs typeface="+mn-cs"/>
              </a:rPr>
              <a:t> Sofern das </a:t>
            </a:r>
            <a:r>
              <a:rPr lang="de-DE" sz="1200" kern="1200" dirty="0" smtClean="0">
                <a:solidFill>
                  <a:schemeClr val="tx1"/>
                </a:solidFill>
                <a:latin typeface="+mn-lt"/>
                <a:ea typeface="+mn-ea"/>
                <a:cs typeface="+mn-cs"/>
              </a:rPr>
              <a:t>Zitat nicht der bevorzugten Informationsquelle entnommen wurde, wird noch die Quelle des Zitats hinzugefügt.</a:t>
            </a:r>
          </a:p>
          <a:p>
            <a:endParaRPr lang="de-CH" dirty="0" smtClean="0"/>
          </a:p>
          <a:p>
            <a:r>
              <a:rPr lang="de-CH" dirty="0" smtClean="0"/>
              <a:t>Ist die Quelle in nichtlateinischer Schrift, werden Namen, Titel oder Zitate in transliterierter Form erfasst. </a:t>
            </a:r>
            <a:r>
              <a:rPr lang="de-CH" sz="1200" kern="1200" dirty="0" smtClean="0">
                <a:solidFill>
                  <a:schemeClr val="tx1"/>
                </a:solidFill>
                <a:latin typeface="+mn-lt"/>
                <a:ea typeface="+mn-ea"/>
                <a:cs typeface="+mn-cs"/>
              </a:rPr>
              <a:t>Zusätzlich kann eine weitere Anmerkung erstellt werden, in der diese Angaben in Originalschrift enthalten sind</a:t>
            </a:r>
            <a:r>
              <a:rPr lang="de-CH" dirty="0" smtClean="0"/>
              <a:t> (RDA 1.4 Alternative D-A-CH zur Ausnahme). </a:t>
            </a:r>
          </a:p>
          <a:p>
            <a:r>
              <a:rPr lang="de-CH" dirty="0" smtClean="0"/>
              <a:t>Für die Großschreibung in Anmerkungen gelten die oben unter RDA 1.7.2 erläuterten Bestimmungen.</a:t>
            </a:r>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59</a:t>
            </a:fld>
            <a:endParaRPr lang="de-DE">
              <a:solidFill>
                <a:prstClr val="black"/>
              </a:solidFill>
            </a:endParaRPr>
          </a:p>
        </p:txBody>
      </p:sp>
    </p:spTree>
    <p:extLst>
      <p:ext uri="{BB962C8B-B14F-4D97-AF65-F5344CB8AC3E}">
        <p14:creationId xmlns:p14="http://schemas.microsoft.com/office/powerpoint/2010/main" val="286861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rPr>
              <a:t>Diese Folie</a:t>
            </a:r>
            <a:r>
              <a:rPr lang="de-DE" sz="1200" baseline="0" dirty="0" smtClean="0">
                <a:latin typeface="Verdana" pitchFamily="34" charset="0"/>
              </a:rPr>
              <a:t> fasst Ihnen die drei wichtigsten Begriffe aus den FRBR zusammen: Dies sind die Begriffe Entität, Merkmal oder Attribut und Beziehung oder Relation. Wir werden uns diese Begriffe anhand der folgenden Folien näher betrachten.</a:t>
            </a:r>
            <a:endParaRPr lang="de-DE" sz="1200"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1556738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60</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66</a:t>
            </a:fld>
            <a:endParaRPr lang="de-DE">
              <a:solidFill>
                <a:prstClr val="black"/>
              </a:solidFill>
            </a:endParaRPr>
          </a:p>
        </p:txBody>
      </p:sp>
    </p:spTree>
    <p:extLst>
      <p:ext uri="{BB962C8B-B14F-4D97-AF65-F5344CB8AC3E}">
        <p14:creationId xmlns:p14="http://schemas.microsoft.com/office/powerpoint/2010/main" val="264464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68</a:t>
            </a:fld>
            <a:endParaRPr lang="de-DE">
              <a:solidFill>
                <a:prstClr val="black"/>
              </a:solidFill>
            </a:endParaRPr>
          </a:p>
        </p:txBody>
      </p:sp>
    </p:spTree>
    <p:extLst>
      <p:ext uri="{BB962C8B-B14F-4D97-AF65-F5344CB8AC3E}">
        <p14:creationId xmlns:p14="http://schemas.microsoft.com/office/powerpoint/2010/main" val="2007251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latin typeface="Arial" pitchFamily="34" charset="0"/>
              <a:cs typeface="Arial" pitchFamily="34" charset="0"/>
            </a:endParaRPr>
          </a:p>
        </p:txBody>
      </p:sp>
      <p:sp>
        <p:nvSpPr>
          <p:cNvPr id="1741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631F39-B66A-44EF-86E5-1C28C1FCCDEB}" type="slidenum">
              <a:rPr lang="de-DE" altLang="de-DE" smtClean="0">
                <a:solidFill>
                  <a:prstClr val="black"/>
                </a:solidFill>
              </a:rPr>
              <a:pPr fontAlgn="base">
                <a:spcBef>
                  <a:spcPct val="0"/>
                </a:spcBef>
                <a:spcAft>
                  <a:spcPct val="0"/>
                </a:spcAft>
                <a:defRPr/>
              </a:pPr>
              <a:t>72</a:t>
            </a:fld>
            <a:endParaRPr lang="de-DE" altLang="de-DE" smtClean="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Gemäß RDA 2.2.1 sollen bei der Auswahl der Informationsquelle die Bestimmungen</a:t>
            </a:r>
          </a:p>
          <a:p>
            <a:r>
              <a:rPr lang="de-DE" altLang="de-DE" smtClean="0"/>
              <a:t>für die bevorzugte Informationsquelle (s. Punkt 5), </a:t>
            </a:r>
          </a:p>
          <a:p>
            <a:r>
              <a:rPr lang="de-DE" altLang="de-DE" smtClean="0"/>
              <a:t>für mehrere bevorzugte Informationsquellen (s. Punkt 6) und </a:t>
            </a:r>
          </a:p>
          <a:p>
            <a:r>
              <a:rPr lang="de-DE" altLang="de-DE" smtClean="0"/>
              <a:t>für sonstige Informationsquellen (s. Punkt 7)</a:t>
            </a:r>
          </a:p>
          <a:p>
            <a:r>
              <a:rPr lang="de-DE" altLang="de-DE" smtClean="0"/>
              <a:t>angewendet werden. Und zwar für alle Elemente aus RDA-Kapitel 2, sofern bei dem jeweiligen Element keine anderen Bestimmungen zu Informationsquellen angewendet werden müssen.</a:t>
            </a:r>
            <a:br>
              <a:rPr lang="de-DE" altLang="de-DE" smtClean="0"/>
            </a:br>
            <a:r>
              <a:rPr lang="de-DE" altLang="de-DE" smtClean="0"/>
              <a:t>Die Bestimmungen für die drei Arten von Informationsquellen werden im Folgenden genauer behandelt.</a:t>
            </a:r>
          </a:p>
        </p:txBody>
      </p:sp>
      <p:sp>
        <p:nvSpPr>
          <p:cNvPr id="4" name="Foliennummernplatzhalter 3"/>
          <p:cNvSpPr>
            <a:spLocks noGrp="1"/>
          </p:cNvSpPr>
          <p:nvPr>
            <p:ph type="sldNum" sz="quarter" idx="5"/>
          </p:nvPr>
        </p:nvSpPr>
        <p:spPr/>
        <p:txBody>
          <a:bodyPr/>
          <a:lstStyle/>
          <a:p>
            <a:pPr>
              <a:defRPr/>
            </a:pPr>
            <a:fld id="{BA8A11F6-3FD3-4AED-B7A0-2BAE8E956A1E}" type="slidenum">
              <a:rPr lang="de-DE" smtClean="0">
                <a:solidFill>
                  <a:prstClr val="black"/>
                </a:solidFill>
              </a:rPr>
              <a:pPr>
                <a:defRPr/>
              </a:pPr>
              <a:t>73</a:t>
            </a:fld>
            <a:endParaRPr lang="de-DE">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Zusammenfassend kann man für die Präsentationsformate sagen: </a:t>
            </a:r>
          </a:p>
          <a:p>
            <a:r>
              <a:rPr lang="de-DE" altLang="de-DE" smtClean="0"/>
              <a:t>Die bevorzugte Informationsquelle bei Printmedien und printbasierten Derivaten ist –wenn vorhanden– die Titelseite, das Titelblatt oder die Titelkarte. </a:t>
            </a:r>
          </a:p>
          <a:p>
            <a:r>
              <a:rPr lang="de-DE" altLang="de-DE" smtClean="0"/>
              <a:t> </a:t>
            </a:r>
          </a:p>
          <a:p>
            <a:r>
              <a:rPr lang="de-DE" altLang="de-DE" smtClean="0"/>
              <a:t>Für Ressourcen, die aus bewegten Bildern bestehen, ist ein Etikett, das dauerhaft auf der Ressource aufgedruckt ist oder darauf befestigt ist, als bevorzugte Informationsquelle anzusehen. </a:t>
            </a:r>
            <a:br>
              <a:rPr lang="de-DE" altLang="de-DE" smtClean="0"/>
            </a:br>
            <a:r>
              <a:rPr lang="de-DE" altLang="de-DE" smtClean="0"/>
              <a:t>Gibt es kein solches Etikett oder ist dort kein Titel genannt, zählen das Behältnis oder das Begleitmaterial.</a:t>
            </a:r>
          </a:p>
        </p:txBody>
      </p:sp>
      <p:sp>
        <p:nvSpPr>
          <p:cNvPr id="4" name="Foliennummernplatzhalter 3"/>
          <p:cNvSpPr>
            <a:spLocks noGrp="1"/>
          </p:cNvSpPr>
          <p:nvPr>
            <p:ph type="sldNum" sz="quarter" idx="5"/>
          </p:nvPr>
        </p:nvSpPr>
        <p:spPr/>
        <p:txBody>
          <a:bodyPr/>
          <a:lstStyle/>
          <a:p>
            <a:pPr>
              <a:defRPr/>
            </a:pPr>
            <a:fld id="{FB860978-ED41-4626-894B-58F09F1210DD}" type="slidenum">
              <a:rPr lang="de-DE" smtClean="0">
                <a:solidFill>
                  <a:prstClr val="black"/>
                </a:solidFill>
              </a:rPr>
              <a:pPr>
                <a:defRPr/>
              </a:pPr>
              <a:t>74</a:t>
            </a:fld>
            <a:endParaRPr lang="de-DE">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smtClean="0"/>
              <a:t>Die Regelwerksstelle RDA 2.2.4 listet alle ggf. eckig zu klammernden Elemente auf. Von den Oberbegriffen her sind dies Titel, Verantwortlichkeitsangabe, Ausgabevermerk, Zählung von fortlaufenden Ressourcen, Entstehungsangabe, Veröffentlichungsangabe, Vertriebsangabe, Herstellungsangabe und Gesamttitelangabe.</a:t>
            </a:r>
            <a:br>
              <a:rPr lang="de-DE" altLang="de-DE" smtClean="0"/>
            </a:br>
            <a:r>
              <a:rPr lang="de-DE" altLang="de-DE" smtClean="0"/>
              <a:t>Diese Auflistung ist also von zentraler Bedeutung um zu wissen, welche Angaben in eckige Klammern zu setzen sind.</a:t>
            </a:r>
          </a:p>
        </p:txBody>
      </p:sp>
      <p:sp>
        <p:nvSpPr>
          <p:cNvPr id="4" name="Foliennummernplatzhalter 3"/>
          <p:cNvSpPr>
            <a:spLocks noGrp="1"/>
          </p:cNvSpPr>
          <p:nvPr>
            <p:ph type="sldNum" sz="quarter" idx="5"/>
          </p:nvPr>
        </p:nvSpPr>
        <p:spPr/>
        <p:txBody>
          <a:bodyPr/>
          <a:lstStyle/>
          <a:p>
            <a:pPr>
              <a:defRPr/>
            </a:pPr>
            <a:fld id="{28EE5353-C72F-435D-AA21-3B79F01FB382}" type="slidenum">
              <a:rPr lang="de-DE" smtClean="0">
                <a:solidFill>
                  <a:prstClr val="black"/>
                </a:solidFill>
              </a:rPr>
              <a:pPr>
                <a:defRPr/>
              </a:pPr>
              <a:t>75</a:t>
            </a:fld>
            <a:endParaRPr 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rPr>
              <a:t>Hier ein schematisches</a:t>
            </a:r>
            <a:r>
              <a:rPr lang="de-DE" sz="1200" baseline="0" dirty="0" smtClean="0">
                <a:latin typeface="Verdana" pitchFamily="34" charset="0"/>
              </a:rPr>
              <a:t> Beispiel, was mit den Begriffen Entität, Merkmal und Beziehung gemeint ist, am Beispiel einer Firma und ihrer Mitarbeiter. Bitte beachten Sie, dass jede Entität mit jeder anderen in einer eigenen Beziehung stehen kann.</a:t>
            </a:r>
            <a:endParaRPr lang="de-DE" sz="1200"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346678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rPr>
              <a:t>Dies ist ein Beispiel dafür,</a:t>
            </a:r>
            <a:r>
              <a:rPr lang="de-DE" sz="1200" baseline="0" dirty="0" smtClean="0">
                <a:latin typeface="Verdana" pitchFamily="34" charset="0"/>
              </a:rPr>
              <a:t> wie weit die Verzweigungen gehen können, wenn man das Prinzip der </a:t>
            </a:r>
            <a:r>
              <a:rPr lang="de-DE" sz="1200" baseline="0" dirty="0" err="1" smtClean="0">
                <a:latin typeface="Verdana" pitchFamily="34" charset="0"/>
              </a:rPr>
              <a:t>Relationierung</a:t>
            </a:r>
            <a:r>
              <a:rPr lang="de-DE" sz="1200" baseline="0" dirty="0" smtClean="0">
                <a:latin typeface="Verdana" pitchFamily="34" charset="0"/>
              </a:rPr>
              <a:t> von Entitäten anwendet. Dies mag auf den ersten Blick sinnlos erscheinen, aber nach diesem Prinzip arbeiten z. B. moderne Suchmaschinen und ermöglichen es, einen Zusammenhang zwischen Mary Poppins und dem Bundes-Immissionsschutzgesetz herzustellen, wenn ein Benutzer diese Suchanfrage eingeben würde.</a:t>
            </a:r>
            <a:endParaRPr lang="de-DE" sz="1200"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181390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Das</a:t>
            </a:r>
            <a:r>
              <a:rPr lang="de-DE" baseline="0" dirty="0" smtClean="0">
                <a:latin typeface="Verdana" pitchFamily="34" charset="0"/>
              </a:rPr>
              <a:t> FRBR-Modell </a:t>
            </a:r>
            <a:r>
              <a:rPr lang="de-DE" u="sng" baseline="0" dirty="0" smtClean="0">
                <a:latin typeface="Verdana" pitchFamily="34" charset="0"/>
              </a:rPr>
              <a:t>teilt</a:t>
            </a:r>
            <a:r>
              <a:rPr lang="de-DE" baseline="0" dirty="0" smtClean="0">
                <a:latin typeface="Verdana" pitchFamily="34" charset="0"/>
              </a:rPr>
              <a:t> die Entitäten in drei Gruppen ein. Gruppe 1 beschäftigt sich mit den Entitäten Werk, Expression, Manifestation und Exemplar und damit mit den mehr formalen Bedingungen. Gruppe 2 beschäftigt sich mit den Entitäten Person und Körperschaft. Zur Gruppe 3 gehören die Entitäten Begriff, Objekt, Ereignis und Ort, also die inhaltserschließenden Entitäten.</a:t>
            </a:r>
            <a:endParaRPr lang="de-DE"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45276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813753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006293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357761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28242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79194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633674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64950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749795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261130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564701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87058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96706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32880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58050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9008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87494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49839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2098703900"/>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2.06: Erfassen und Übertragen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98133122"/>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2.06: Erfassen und Übertragen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473735598"/>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2.06: Erfassen und Übertragen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588177797"/>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2.06: Erfassen und Übertragen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2086076219"/>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RDA mini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2026548754"/>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RDA mini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908429363"/>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RDA mini | Stand: 30.11.2016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4026487155"/>
      </p:ext>
    </p:extLst>
  </p:cSld>
  <p:clrMap bg1="lt1" tx1="dk1" bg2="lt2" tx2="dk2" accent1="accent1" accent2="accent2" accent3="accent3" accent4="accent4" accent5="accent5" accent6="accent6" hlink="hlink" folHlink="folHlink"/>
  <p:sldLayoutIdLst>
    <p:sldLayoutId id="2147483691"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858730394"/>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4045247250"/>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453328469"/>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066923546"/>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24.08.2015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635088499"/>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03.08.2015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535445587"/>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03.08.2015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338617225"/>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03.08.2015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117379108"/>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solidFill>
                  <a:prstClr val="black">
                    <a:lumMod val="50000"/>
                    <a:lumOff val="50000"/>
                  </a:prstClr>
                </a:solidFill>
              </a:rPr>
              <a:t>AG RDA Schulungsunterlagen – Modul 1: Einführung und Grundlagen | Stand: 03.08.2015 | CC BY-NC-SA</a:t>
            </a:r>
            <a:endParaRPr lang="de-DE" dirty="0">
              <a:solidFill>
                <a:prstClr val="black">
                  <a:lumMod val="50000"/>
                  <a:lumOff val="50000"/>
                </a:prstClr>
              </a:solidFill>
            </a:endParaRPr>
          </a:p>
        </p:txBody>
      </p:sp>
    </p:spTree>
    <p:extLst>
      <p:ext uri="{BB962C8B-B14F-4D97-AF65-F5344CB8AC3E}">
        <p14:creationId xmlns:p14="http://schemas.microsoft.com/office/powerpoint/2010/main" val="2049845003"/>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8.tmp"/><Relationship Id="rId4" Type="http://schemas.openxmlformats.org/officeDocument/2006/relationships/hyperlink" Target="http://www.rdatoolki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iki.dnb.de/display/RDAINFO/Regelwerk"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Tree>
    <p:extLst>
      <p:ext uri="{BB962C8B-B14F-4D97-AF65-F5344CB8AC3E}">
        <p14:creationId xmlns:p14="http://schemas.microsoft.com/office/powerpoint/2010/main" val="172926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FRBR-Entitäten der Gruppe </a:t>
            </a:r>
            <a:r>
              <a:rPr lang="de-DE" dirty="0" smtClean="0"/>
              <a:t>1</a:t>
            </a:r>
            <a:endParaRPr lang="de-DE" dirty="0"/>
          </a:p>
        </p:txBody>
      </p:sp>
      <p:sp>
        <p:nvSpPr>
          <p:cNvPr id="4" name="Fußzeilenplatzhalter 3"/>
          <p:cNvSpPr>
            <a:spLocks noGrp="1"/>
          </p:cNvSpPr>
          <p:nvPr>
            <p:ph type="ftr" sz="quarter" idx="14"/>
          </p:nvPr>
        </p:nvSpPr>
        <p:spPr>
          <a:xfrm>
            <a:off x="467544" y="6376243"/>
            <a:ext cx="741682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7956376" y="6376243"/>
            <a:ext cx="730424" cy="365125"/>
          </a:xfrm>
        </p:spPr>
        <p:txBody>
          <a:bodyPr/>
          <a:lstStyle/>
          <a:p>
            <a:fld id="{8A6690F1-7CA1-4166-A522-500460961984}" type="slidenum">
              <a:rPr lang="de-DE" smtClean="0">
                <a:solidFill>
                  <a:prstClr val="black">
                    <a:tint val="75000"/>
                  </a:prstClr>
                </a:solidFill>
              </a:rPr>
              <a:pPr/>
              <a:t>10</a:t>
            </a:fld>
            <a:endParaRPr lang="de-DE">
              <a:solidFill>
                <a:prstClr val="black">
                  <a:tint val="75000"/>
                </a:prstClr>
              </a:solidFill>
            </a:endParaRPr>
          </a:p>
        </p:txBody>
      </p:sp>
      <p:sp>
        <p:nvSpPr>
          <p:cNvPr id="6" name="AutoShape 6"/>
          <p:cNvSpPr>
            <a:spLocks noChangeArrowheads="1"/>
          </p:cNvSpPr>
          <p:nvPr/>
        </p:nvSpPr>
        <p:spPr bwMode="auto">
          <a:xfrm>
            <a:off x="611436" y="2131863"/>
            <a:ext cx="1728000" cy="720725"/>
          </a:xfrm>
          <a:prstGeom prst="flowChartProcess">
            <a:avLst/>
          </a:prstGeom>
          <a:solidFill>
            <a:schemeClr val="accent4">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Werk</a:t>
            </a:r>
          </a:p>
        </p:txBody>
      </p:sp>
      <p:sp>
        <p:nvSpPr>
          <p:cNvPr id="7" name="AutoShape 7"/>
          <p:cNvSpPr>
            <a:spLocks noChangeArrowheads="1"/>
          </p:cNvSpPr>
          <p:nvPr/>
        </p:nvSpPr>
        <p:spPr bwMode="auto">
          <a:xfrm>
            <a:off x="2772024" y="2995463"/>
            <a:ext cx="1728000" cy="720725"/>
          </a:xfrm>
          <a:prstGeom prst="flowChartProcess">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Expression</a:t>
            </a:r>
          </a:p>
        </p:txBody>
      </p:sp>
      <p:sp>
        <p:nvSpPr>
          <p:cNvPr id="8" name="AutoShape 8"/>
          <p:cNvSpPr>
            <a:spLocks noChangeArrowheads="1"/>
          </p:cNvSpPr>
          <p:nvPr/>
        </p:nvSpPr>
        <p:spPr bwMode="auto">
          <a:xfrm>
            <a:off x="4788149" y="3716188"/>
            <a:ext cx="1728787" cy="720725"/>
          </a:xfrm>
          <a:prstGeom prst="flowChartProcess">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Manifestation</a:t>
            </a:r>
          </a:p>
        </p:txBody>
      </p:sp>
      <p:sp>
        <p:nvSpPr>
          <p:cNvPr id="9" name="AutoShape 9"/>
          <p:cNvSpPr>
            <a:spLocks noChangeArrowheads="1"/>
          </p:cNvSpPr>
          <p:nvPr/>
        </p:nvSpPr>
        <p:spPr bwMode="auto">
          <a:xfrm>
            <a:off x="7091611" y="4292451"/>
            <a:ext cx="1728000" cy="720725"/>
          </a:xfrm>
          <a:prstGeom prst="flowChartProcess">
            <a:avLst/>
          </a:prstGeom>
          <a:solidFill>
            <a:schemeClr val="accent6">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Exemplar</a:t>
            </a:r>
          </a:p>
        </p:txBody>
      </p:sp>
      <p:sp>
        <p:nvSpPr>
          <p:cNvPr id="10" name="Line 14"/>
          <p:cNvSpPr>
            <a:spLocks noChangeShapeType="1"/>
          </p:cNvSpPr>
          <p:nvPr/>
        </p:nvSpPr>
        <p:spPr bwMode="auto">
          <a:xfrm>
            <a:off x="395536" y="3212951"/>
            <a:ext cx="2376488"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Line 15"/>
          <p:cNvSpPr>
            <a:spLocks noChangeShapeType="1"/>
          </p:cNvSpPr>
          <p:nvPr/>
        </p:nvSpPr>
        <p:spPr bwMode="auto">
          <a:xfrm>
            <a:off x="395536" y="2565251"/>
            <a:ext cx="0" cy="647700"/>
          </a:xfrm>
          <a:prstGeom prst="line">
            <a:avLst/>
          </a:prstGeom>
          <a:noFill/>
          <a:ln w="9525">
            <a:solidFill>
              <a:schemeClr val="tx1"/>
            </a:solidFill>
            <a:round/>
            <a:headEnd/>
            <a:tailEn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Line 16"/>
          <p:cNvSpPr>
            <a:spLocks noChangeShapeType="1"/>
          </p:cNvSpPr>
          <p:nvPr/>
        </p:nvSpPr>
        <p:spPr bwMode="auto">
          <a:xfrm>
            <a:off x="395536" y="2565251"/>
            <a:ext cx="21590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Line 17"/>
          <p:cNvSpPr>
            <a:spLocks noChangeShapeType="1"/>
          </p:cNvSpPr>
          <p:nvPr/>
        </p:nvSpPr>
        <p:spPr bwMode="auto">
          <a:xfrm>
            <a:off x="395536" y="3212951"/>
            <a:ext cx="2232025"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Line 18"/>
          <p:cNvSpPr>
            <a:spLocks noChangeShapeType="1"/>
          </p:cNvSpPr>
          <p:nvPr/>
        </p:nvSpPr>
        <p:spPr bwMode="auto">
          <a:xfrm>
            <a:off x="2556124" y="3932088"/>
            <a:ext cx="2232025"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Line 19"/>
          <p:cNvSpPr>
            <a:spLocks noChangeShapeType="1"/>
          </p:cNvSpPr>
          <p:nvPr/>
        </p:nvSpPr>
        <p:spPr bwMode="auto">
          <a:xfrm>
            <a:off x="2556124" y="3573313"/>
            <a:ext cx="0" cy="358775"/>
          </a:xfrm>
          <a:prstGeom prst="line">
            <a:avLst/>
          </a:prstGeom>
          <a:noFill/>
          <a:ln w="9525">
            <a:solidFill>
              <a:schemeClr val="tx1"/>
            </a:solidFill>
            <a:round/>
            <a:headEnd/>
            <a:tailEn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Line 20"/>
          <p:cNvSpPr>
            <a:spLocks noChangeShapeType="1"/>
          </p:cNvSpPr>
          <p:nvPr/>
        </p:nvSpPr>
        <p:spPr bwMode="auto">
          <a:xfrm>
            <a:off x="2556124" y="3573313"/>
            <a:ext cx="21590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Line 21"/>
          <p:cNvSpPr>
            <a:spLocks noChangeShapeType="1"/>
          </p:cNvSpPr>
          <p:nvPr/>
        </p:nvSpPr>
        <p:spPr bwMode="auto">
          <a:xfrm>
            <a:off x="2556124" y="3573313"/>
            <a:ext cx="71437"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Line 22"/>
          <p:cNvSpPr>
            <a:spLocks noChangeShapeType="1"/>
          </p:cNvSpPr>
          <p:nvPr/>
        </p:nvSpPr>
        <p:spPr bwMode="auto">
          <a:xfrm>
            <a:off x="4572249" y="4724251"/>
            <a:ext cx="2519362"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Line 23"/>
          <p:cNvSpPr>
            <a:spLocks noChangeShapeType="1"/>
          </p:cNvSpPr>
          <p:nvPr/>
        </p:nvSpPr>
        <p:spPr bwMode="auto">
          <a:xfrm>
            <a:off x="4572249" y="4292451"/>
            <a:ext cx="0" cy="431800"/>
          </a:xfrm>
          <a:prstGeom prst="line">
            <a:avLst/>
          </a:prstGeom>
          <a:noFill/>
          <a:ln w="9525">
            <a:solidFill>
              <a:schemeClr val="tx1"/>
            </a:solidFill>
            <a:round/>
            <a:headEnd/>
            <a:tailEn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Line 25"/>
          <p:cNvSpPr>
            <a:spLocks noChangeShapeType="1"/>
          </p:cNvSpPr>
          <p:nvPr/>
        </p:nvSpPr>
        <p:spPr bwMode="auto">
          <a:xfrm>
            <a:off x="4572249" y="4292451"/>
            <a:ext cx="21590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Line 26"/>
          <p:cNvSpPr>
            <a:spLocks noChangeShapeType="1"/>
          </p:cNvSpPr>
          <p:nvPr/>
        </p:nvSpPr>
        <p:spPr bwMode="auto">
          <a:xfrm>
            <a:off x="2556124" y="3932088"/>
            <a:ext cx="2087562"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Line 27"/>
          <p:cNvSpPr>
            <a:spLocks noChangeShapeType="1"/>
          </p:cNvSpPr>
          <p:nvPr/>
        </p:nvSpPr>
        <p:spPr bwMode="auto">
          <a:xfrm>
            <a:off x="4859586" y="4724251"/>
            <a:ext cx="2087563"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 Box 28"/>
          <p:cNvSpPr txBox="1">
            <a:spLocks noChangeArrowheads="1"/>
          </p:cNvSpPr>
          <p:nvPr/>
        </p:nvSpPr>
        <p:spPr bwMode="auto">
          <a:xfrm>
            <a:off x="712242" y="3212951"/>
            <a:ext cx="1238250" cy="304800"/>
          </a:xfrm>
          <a:prstGeom prst="rect">
            <a:avLst/>
          </a:prstGeom>
          <a:noFill/>
          <a:ln w="9525">
            <a:noFill/>
            <a:miter lim="800000"/>
            <a:headEnd/>
            <a:tailEnd/>
          </a:ln>
        </p:spPr>
        <p:txBody>
          <a:bodyPr wrap="none">
            <a:spAutoFit/>
          </a:bodyPr>
          <a:lstStyle/>
          <a:p>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realisiert</a:t>
            </a:r>
          </a:p>
        </p:txBody>
      </p:sp>
      <p:sp>
        <p:nvSpPr>
          <p:cNvPr id="24" name="Text Box 30"/>
          <p:cNvSpPr txBox="1">
            <a:spLocks noChangeArrowheads="1"/>
          </p:cNvSpPr>
          <p:nvPr/>
        </p:nvSpPr>
        <p:spPr bwMode="auto">
          <a:xfrm>
            <a:off x="2793455" y="3986907"/>
            <a:ext cx="1397000" cy="304800"/>
          </a:xfrm>
          <a:prstGeom prst="rect">
            <a:avLst/>
          </a:prstGeom>
          <a:noFill/>
          <a:ln w="9525">
            <a:noFill/>
            <a:miter lim="800000"/>
            <a:headEnd/>
            <a:tailEnd/>
          </a:ln>
        </p:spPr>
        <p:txBody>
          <a:bodyPr wrap="none">
            <a:spAutoFit/>
          </a:bodyPr>
          <a:lstStyle/>
          <a:p>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verkörpert</a:t>
            </a:r>
          </a:p>
        </p:txBody>
      </p:sp>
      <p:sp>
        <p:nvSpPr>
          <p:cNvPr id="25" name="Text Box 31"/>
          <p:cNvSpPr txBox="1">
            <a:spLocks noChangeArrowheads="1"/>
          </p:cNvSpPr>
          <p:nvPr/>
        </p:nvSpPr>
        <p:spPr bwMode="auto">
          <a:xfrm>
            <a:off x="5199583" y="4708376"/>
            <a:ext cx="725488" cy="304800"/>
          </a:xfrm>
          <a:prstGeom prst="rect">
            <a:avLst/>
          </a:prstGeom>
          <a:noFill/>
          <a:ln w="9525">
            <a:noFill/>
            <a:miter lim="800000"/>
            <a:headEnd/>
            <a:tailEnd/>
          </a:ln>
        </p:spPr>
        <p:txBody>
          <a:bodyPr wrap="none">
            <a:spAutoFit/>
          </a:bodyPr>
          <a:lstStyle/>
          <a:p>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ein</a:t>
            </a:r>
          </a:p>
        </p:txBody>
      </p:sp>
    </p:spTree>
    <p:extLst>
      <p:ext uri="{BB962C8B-B14F-4D97-AF65-F5344CB8AC3E}">
        <p14:creationId xmlns:p14="http://schemas.microsoft.com/office/powerpoint/2010/main" val="4025006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FRBR-Beispiel</a:t>
            </a:r>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11</a:t>
            </a:fld>
            <a:endParaRPr lang="de-DE">
              <a:solidFill>
                <a:prstClr val="black">
                  <a:tint val="75000"/>
                </a:prstClr>
              </a:solidFill>
            </a:endParaRPr>
          </a:p>
        </p:txBody>
      </p:sp>
      <p:cxnSp>
        <p:nvCxnSpPr>
          <p:cNvPr id="6" name="Gerade Verbindung mit Pfeil 5"/>
          <p:cNvCxnSpPr/>
          <p:nvPr/>
        </p:nvCxnSpPr>
        <p:spPr>
          <a:xfrm rot="5400000">
            <a:off x="4374407" y="1915889"/>
            <a:ext cx="287338"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AutoShape 2"/>
          <p:cNvSpPr>
            <a:spLocks noChangeArrowheads="1"/>
          </p:cNvSpPr>
          <p:nvPr/>
        </p:nvSpPr>
        <p:spPr bwMode="auto">
          <a:xfrm>
            <a:off x="485032" y="1224194"/>
            <a:ext cx="4968875" cy="647700"/>
          </a:xfrm>
          <a:prstGeom prst="flowChartProcess">
            <a:avLst/>
          </a:prstGeom>
          <a:solidFill>
            <a:schemeClr val="accent4">
              <a:lumMod val="60000"/>
              <a:lumOff val="40000"/>
            </a:schemeClr>
          </a:solidFill>
          <a:ln w="9525">
            <a:solidFill>
              <a:schemeClr val="tx1"/>
            </a:solidFill>
            <a:miter lim="800000"/>
            <a:headEnd/>
            <a:tailEnd/>
          </a:ln>
        </p:spPr>
        <p:txBody>
          <a:bodyPr wrap="none" anchor="ctr"/>
          <a:lstStyle/>
          <a:p>
            <a:endParaRPr lang="de-DE">
              <a:solidFill>
                <a:prstClr val="black"/>
              </a:solidFill>
            </a:endParaRPr>
          </a:p>
        </p:txBody>
      </p:sp>
      <p:sp>
        <p:nvSpPr>
          <p:cNvPr id="9" name="Text Box 5"/>
          <p:cNvSpPr txBox="1">
            <a:spLocks noChangeArrowheads="1"/>
          </p:cNvSpPr>
          <p:nvPr/>
        </p:nvSpPr>
        <p:spPr bwMode="auto">
          <a:xfrm>
            <a:off x="556014" y="1280550"/>
            <a:ext cx="4614186" cy="534987"/>
          </a:xfrm>
          <a:prstGeom prst="rect">
            <a:avLst/>
          </a:prstGeom>
          <a:solidFill>
            <a:schemeClr val="accent4">
              <a:lumMod val="60000"/>
              <a:lumOff val="40000"/>
            </a:schemeClr>
          </a:solidFill>
          <a:ln w="9525">
            <a:noFill/>
            <a:miter lim="800000"/>
            <a:headEnd/>
            <a:tailEnd/>
          </a:ln>
        </p:spPr>
        <p:txBody>
          <a:bodyPr wrap="square">
            <a:spAutoFit/>
          </a:bodyPr>
          <a:lstStyle/>
          <a:p>
            <a:pPr algn="ctr">
              <a:lnSpc>
                <a:spcPct val="80000"/>
              </a:lnSpc>
              <a:spcBef>
                <a:spcPct val="50000"/>
              </a:spcBef>
            </a:pPr>
            <a:r>
              <a:rPr lang="de-DE" b="1" dirty="0">
                <a:solidFill>
                  <a:prstClr val="black"/>
                </a:solidFill>
              </a:rPr>
              <a:t/>
            </a:r>
            <a:br>
              <a:rPr lang="de-DE" b="1" dirty="0">
                <a:solidFill>
                  <a:prstClr val="black"/>
                </a:solidFill>
              </a:rPr>
            </a:br>
            <a:r>
              <a:rPr lang="de-DE" dirty="0">
                <a:solidFill>
                  <a:prstClr val="black"/>
                </a:solidFill>
                <a:latin typeface="Verdana" pitchFamily="34" charset="0"/>
                <a:ea typeface="Verdana" pitchFamily="34" charset="0"/>
                <a:cs typeface="Verdana" pitchFamily="34" charset="0"/>
              </a:rPr>
              <a:t>Das doppelte Lottchen</a:t>
            </a:r>
            <a:r>
              <a:rPr lang="de-DE" dirty="0">
                <a:solidFill>
                  <a:prstClr val="black"/>
                </a:solidFill>
                <a:latin typeface="Verdana" pitchFamily="34" charset="0"/>
              </a:rPr>
              <a:t> </a:t>
            </a:r>
          </a:p>
        </p:txBody>
      </p:sp>
      <p:sp>
        <p:nvSpPr>
          <p:cNvPr id="10" name="Text Box 7"/>
          <p:cNvSpPr txBox="1">
            <a:spLocks noChangeArrowheads="1"/>
          </p:cNvSpPr>
          <p:nvPr/>
        </p:nvSpPr>
        <p:spPr bwMode="auto">
          <a:xfrm>
            <a:off x="313269" y="5239556"/>
            <a:ext cx="1369219" cy="504000"/>
          </a:xfrm>
          <a:prstGeom prst="rect">
            <a:avLst/>
          </a:prstGeom>
          <a:solidFill>
            <a:schemeClr val="accent6">
              <a:lumMod val="60000"/>
              <a:lumOff val="40000"/>
            </a:schemeClr>
          </a:solidFill>
          <a:ln w="9525" cmpd="sng">
            <a:solidFill>
              <a:schemeClr val="tx1"/>
            </a:solidFill>
            <a:miter lim="800000"/>
            <a:headEnd/>
            <a:tailEnd/>
          </a:ln>
        </p:spPr>
        <p:txBody>
          <a:bodyPr wrap="square">
            <a:spAutoFit/>
          </a:bodyPr>
          <a:lstStyle/>
          <a:p>
            <a:pPr>
              <a:spcBef>
                <a:spcPct val="50000"/>
              </a:spcBef>
            </a:pPr>
            <a:r>
              <a:rPr lang="de-DE" sz="1200" b="1" dirty="0">
                <a:solidFill>
                  <a:prstClr val="black"/>
                </a:solidFill>
              </a:rPr>
              <a:t>urn:nbn:de:101:1-2013052412322</a:t>
            </a:r>
          </a:p>
        </p:txBody>
      </p:sp>
      <p:sp>
        <p:nvSpPr>
          <p:cNvPr id="11" name="Line 8"/>
          <p:cNvSpPr>
            <a:spLocks noChangeShapeType="1"/>
          </p:cNvSpPr>
          <p:nvPr/>
        </p:nvSpPr>
        <p:spPr bwMode="auto">
          <a:xfrm>
            <a:off x="700932" y="1699989"/>
            <a:ext cx="0"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12" name="AutoShape 11"/>
          <p:cNvSpPr>
            <a:spLocks noChangeArrowheads="1"/>
          </p:cNvSpPr>
          <p:nvPr/>
        </p:nvSpPr>
        <p:spPr bwMode="auto">
          <a:xfrm>
            <a:off x="773957" y="2060352"/>
            <a:ext cx="2089150" cy="1296987"/>
          </a:xfrm>
          <a:prstGeom prst="flowChartProcess">
            <a:avLst/>
          </a:prstGeom>
          <a:solidFill>
            <a:schemeClr val="accent3">
              <a:lumMod val="60000"/>
              <a:lumOff val="40000"/>
            </a:schemeClr>
          </a:solidFill>
          <a:ln w="9525">
            <a:solidFill>
              <a:schemeClr val="tx1"/>
            </a:solidFill>
            <a:miter lim="800000"/>
            <a:headEnd/>
            <a:tailEnd/>
          </a:ln>
        </p:spPr>
        <p:txBody>
          <a:bodyPr wrap="none" anchor="ctr"/>
          <a:lstStyle/>
          <a:p>
            <a:pPr algn="ct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Text</a:t>
            </a:r>
          </a:p>
          <a:p>
            <a:pPr algn="ct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Deutsch</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AutoShape 12"/>
          <p:cNvSpPr>
            <a:spLocks noChangeArrowheads="1"/>
          </p:cNvSpPr>
          <p:nvPr/>
        </p:nvSpPr>
        <p:spPr bwMode="auto">
          <a:xfrm>
            <a:off x="413594" y="3716114"/>
            <a:ext cx="1727200" cy="1296988"/>
          </a:xfrm>
          <a:prstGeom prst="flowChartProcess">
            <a:avLst/>
          </a:prstGeom>
          <a:solidFill>
            <a:schemeClr val="accent1">
              <a:lumMod val="60000"/>
              <a:lumOff val="40000"/>
            </a:schemeClr>
          </a:solidFill>
          <a:ln w="9525">
            <a:solidFill>
              <a:schemeClr val="tx1"/>
            </a:solidFill>
            <a:miter lim="800000"/>
            <a:headEnd/>
            <a:tailEnd/>
          </a:ln>
        </p:spPr>
        <p:txBody>
          <a:bodyPr wrap="none" anchor="ctr"/>
          <a:lstStyle/>
          <a:p>
            <a:endParaRPr lang="de-DE">
              <a:solidFill>
                <a:prstClr val="black"/>
              </a:solidFill>
            </a:endParaRPr>
          </a:p>
        </p:txBody>
      </p:sp>
      <p:sp>
        <p:nvSpPr>
          <p:cNvPr id="14" name="Text Box 17"/>
          <p:cNvSpPr txBox="1">
            <a:spLocks noChangeArrowheads="1"/>
          </p:cNvSpPr>
          <p:nvPr/>
        </p:nvSpPr>
        <p:spPr bwMode="auto">
          <a:xfrm>
            <a:off x="8378290" y="2426139"/>
            <a:ext cx="431800" cy="366713"/>
          </a:xfrm>
          <a:prstGeom prst="rect">
            <a:avLst/>
          </a:prstGeom>
          <a:solidFill>
            <a:schemeClr val="accent3">
              <a:lumMod val="60000"/>
              <a:lumOff val="40000"/>
            </a:schemeClr>
          </a:solidFill>
          <a:ln w="9525">
            <a:solidFill>
              <a:schemeClr val="tx1"/>
            </a:solidFill>
            <a:miter lim="800000"/>
            <a:headEnd/>
            <a:tailEnd/>
          </a:ln>
        </p:spPr>
        <p:txBody>
          <a:bodyPr>
            <a:spAutoFit/>
          </a:bodyPr>
          <a:lstStyle/>
          <a:p>
            <a:pPr algn="ctr">
              <a:spcBef>
                <a:spcPct val="50000"/>
              </a:spcBef>
            </a:pPr>
            <a:r>
              <a:rPr lang="de-DE" b="1" dirty="0">
                <a:solidFill>
                  <a:prstClr val="black"/>
                </a:solidFill>
              </a:rPr>
              <a:t>E</a:t>
            </a:r>
          </a:p>
        </p:txBody>
      </p:sp>
      <p:sp>
        <p:nvSpPr>
          <p:cNvPr id="15" name="Text Box 19"/>
          <p:cNvSpPr txBox="1">
            <a:spLocks noChangeArrowheads="1"/>
          </p:cNvSpPr>
          <p:nvPr/>
        </p:nvSpPr>
        <p:spPr bwMode="auto">
          <a:xfrm>
            <a:off x="8378290" y="1334096"/>
            <a:ext cx="431800" cy="366712"/>
          </a:xfrm>
          <a:prstGeom prst="rect">
            <a:avLst/>
          </a:prstGeom>
          <a:solidFill>
            <a:schemeClr val="accent4">
              <a:lumMod val="60000"/>
              <a:lumOff val="40000"/>
            </a:schemeClr>
          </a:solidFill>
          <a:ln w="9525">
            <a:solidFill>
              <a:schemeClr val="tx1"/>
            </a:solidFill>
            <a:miter lim="800000"/>
            <a:headEnd/>
            <a:tailEnd/>
          </a:ln>
        </p:spPr>
        <p:txBody>
          <a:bodyPr>
            <a:spAutoFit/>
          </a:bodyPr>
          <a:lstStyle/>
          <a:p>
            <a:pPr algn="ctr">
              <a:spcBef>
                <a:spcPct val="50000"/>
              </a:spcBef>
            </a:pPr>
            <a:r>
              <a:rPr lang="de-DE" b="1" dirty="0">
                <a:solidFill>
                  <a:prstClr val="black"/>
                </a:solidFill>
              </a:rPr>
              <a:t>W</a:t>
            </a:r>
          </a:p>
        </p:txBody>
      </p:sp>
      <p:sp>
        <p:nvSpPr>
          <p:cNvPr id="16" name="AutoShape 35"/>
          <p:cNvSpPr>
            <a:spLocks noChangeArrowheads="1"/>
          </p:cNvSpPr>
          <p:nvPr/>
        </p:nvSpPr>
        <p:spPr bwMode="auto">
          <a:xfrm>
            <a:off x="6101607" y="3716114"/>
            <a:ext cx="2089150" cy="1296988"/>
          </a:xfrm>
          <a:prstGeom prst="flowChartProcess">
            <a:avLst/>
          </a:prstGeom>
          <a:solidFill>
            <a:schemeClr val="accent1">
              <a:lumMod val="60000"/>
              <a:lumOff val="40000"/>
            </a:schemeClr>
          </a:solidFill>
          <a:ln w="9525">
            <a:solidFill>
              <a:schemeClr val="tx1"/>
            </a:solidFill>
            <a:miter lim="800000"/>
            <a:headEnd/>
            <a:tailEnd/>
          </a:ln>
        </p:spPr>
        <p:txBody>
          <a:bodyPr wrap="none" anchor="ctr"/>
          <a:lstStyle/>
          <a:p>
            <a:pPr algn="ctr"/>
            <a:r>
              <a:rPr lang="de-DE" sz="1100" b="1" dirty="0">
                <a:solidFill>
                  <a:prstClr val="black"/>
                </a:solidFill>
              </a:rPr>
              <a:t>Das doppelte Lottchen. – </a:t>
            </a:r>
            <a:br>
              <a:rPr lang="de-DE" sz="1100" b="1" dirty="0">
                <a:solidFill>
                  <a:prstClr val="black"/>
                </a:solidFill>
              </a:rPr>
            </a:br>
            <a:r>
              <a:rPr lang="de-DE" sz="1100" b="1" dirty="0">
                <a:solidFill>
                  <a:prstClr val="black"/>
                </a:solidFill>
              </a:rPr>
              <a:t>München  : Universum-Film-GmbH,</a:t>
            </a:r>
            <a:br>
              <a:rPr lang="de-DE" sz="1100" b="1" dirty="0">
                <a:solidFill>
                  <a:prstClr val="black"/>
                </a:solidFill>
              </a:rPr>
            </a:br>
            <a:r>
              <a:rPr lang="de-DE" sz="1100" b="1" dirty="0">
                <a:solidFill>
                  <a:prstClr val="black"/>
                </a:solidFill>
              </a:rPr>
              <a:t> 2003. – 1 Videokassette </a:t>
            </a:r>
          </a:p>
          <a:p>
            <a:pPr algn="ctr"/>
            <a:endParaRPr lang="de-DE" sz="1000" b="1" dirty="0">
              <a:solidFill>
                <a:prstClr val="black"/>
              </a:solidFill>
            </a:endParaRPr>
          </a:p>
        </p:txBody>
      </p:sp>
      <p:sp>
        <p:nvSpPr>
          <p:cNvPr id="17" name="AutoShape 36"/>
          <p:cNvSpPr>
            <a:spLocks noChangeArrowheads="1"/>
          </p:cNvSpPr>
          <p:nvPr/>
        </p:nvSpPr>
        <p:spPr bwMode="auto">
          <a:xfrm>
            <a:off x="3364757" y="2060352"/>
            <a:ext cx="2089150" cy="1296987"/>
          </a:xfrm>
          <a:prstGeom prst="flowChartProcess">
            <a:avLst/>
          </a:prstGeom>
          <a:solidFill>
            <a:schemeClr val="accent3">
              <a:lumMod val="60000"/>
              <a:lumOff val="40000"/>
            </a:schemeClr>
          </a:solidFill>
          <a:ln w="9525">
            <a:solidFill>
              <a:schemeClr val="tx1"/>
            </a:solidFill>
            <a:miter lim="800000"/>
            <a:headEnd/>
            <a:tailEnd/>
          </a:ln>
        </p:spPr>
        <p:txBody>
          <a:bodyPr wrap="none" anchor="ctr"/>
          <a:lstStyle/>
          <a:p>
            <a:pPr algn="ct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Text</a:t>
            </a:r>
          </a:p>
          <a:p>
            <a:pPr algn="ct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Italienisch</a:t>
            </a:r>
            <a:b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La </a:t>
            </a:r>
            <a:r>
              <a:rPr lang="de-DE" sz="1200" b="1" dirty="0" err="1">
                <a:solidFill>
                  <a:prstClr val="black"/>
                </a:solidFill>
                <a:latin typeface="Verdana" panose="020B0604030504040204" pitchFamily="34" charset="0"/>
                <a:ea typeface="Verdana" panose="020B0604030504040204" pitchFamily="34" charset="0"/>
                <a:cs typeface="Verdana" panose="020B0604030504040204" pitchFamily="34" charset="0"/>
              </a:rPr>
              <a:t>doppia</a:t>
            </a: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 Carlotta</a:t>
            </a:r>
          </a:p>
        </p:txBody>
      </p:sp>
      <p:sp>
        <p:nvSpPr>
          <p:cNvPr id="18" name="Text Box 39"/>
          <p:cNvSpPr txBox="1">
            <a:spLocks noChangeArrowheads="1"/>
          </p:cNvSpPr>
          <p:nvPr/>
        </p:nvSpPr>
        <p:spPr bwMode="auto">
          <a:xfrm>
            <a:off x="342157" y="3933056"/>
            <a:ext cx="1871662" cy="769441"/>
          </a:xfrm>
          <a:prstGeom prst="rect">
            <a:avLst/>
          </a:prstGeom>
          <a:noFill/>
          <a:ln w="9525">
            <a:noFill/>
            <a:miter lim="800000"/>
            <a:headEnd/>
            <a:tailEnd/>
          </a:ln>
        </p:spPr>
        <p:txBody>
          <a:bodyPr>
            <a:spAutoFit/>
          </a:bodyPr>
          <a:lstStyle/>
          <a:p>
            <a:pPr>
              <a:lnSpc>
                <a:spcPct val="80000"/>
              </a:lnSpc>
              <a:spcBef>
                <a:spcPct val="50000"/>
              </a:spcBef>
            </a:pPr>
            <a:r>
              <a:rPr lang="de-DE" sz="1100" b="1" dirty="0">
                <a:solidFill>
                  <a:prstClr val="black"/>
                </a:solidFill>
              </a:rPr>
              <a:t>Das doppelte Lottchen. -  Hamburg : Dressler Verlag, </a:t>
            </a:r>
            <a:br>
              <a:rPr lang="de-DE" sz="1100" b="1" dirty="0">
                <a:solidFill>
                  <a:prstClr val="black"/>
                </a:solidFill>
              </a:rPr>
            </a:br>
            <a:r>
              <a:rPr lang="de-DE" sz="1100" b="1" dirty="0">
                <a:solidFill>
                  <a:prstClr val="black"/>
                </a:solidFill>
              </a:rPr>
              <a:t>2013. – Online-Ressource. – ISBN </a:t>
            </a:r>
            <a:br>
              <a:rPr lang="de-DE" sz="1100" b="1" dirty="0">
                <a:solidFill>
                  <a:prstClr val="black"/>
                </a:solidFill>
              </a:rPr>
            </a:br>
            <a:r>
              <a:rPr lang="de-DE" sz="1100" b="1" dirty="0">
                <a:solidFill>
                  <a:prstClr val="black"/>
                </a:solidFill>
              </a:rPr>
              <a:t>978-3-86272-425-3</a:t>
            </a:r>
          </a:p>
        </p:txBody>
      </p:sp>
      <p:sp>
        <p:nvSpPr>
          <p:cNvPr id="19" name="AutoShape 40"/>
          <p:cNvSpPr>
            <a:spLocks noChangeArrowheads="1"/>
          </p:cNvSpPr>
          <p:nvPr/>
        </p:nvSpPr>
        <p:spPr bwMode="auto">
          <a:xfrm>
            <a:off x="5741244" y="5229002"/>
            <a:ext cx="2520950" cy="503237"/>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p>
            <a:r>
              <a:rPr lang="de-DE" sz="1200" b="1" dirty="0">
                <a:solidFill>
                  <a:prstClr val="black"/>
                </a:solidFill>
              </a:rPr>
              <a:t> 2003 VL 123 (DNB) </a:t>
            </a:r>
          </a:p>
        </p:txBody>
      </p:sp>
      <p:sp>
        <p:nvSpPr>
          <p:cNvPr id="20" name="Line 43"/>
          <p:cNvSpPr>
            <a:spLocks noChangeShapeType="1"/>
          </p:cNvSpPr>
          <p:nvPr/>
        </p:nvSpPr>
        <p:spPr bwMode="auto">
          <a:xfrm flipH="1">
            <a:off x="1205757" y="3357339"/>
            <a:ext cx="576262" cy="358775"/>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1" name="Line 44"/>
          <p:cNvSpPr>
            <a:spLocks noChangeShapeType="1"/>
          </p:cNvSpPr>
          <p:nvPr/>
        </p:nvSpPr>
        <p:spPr bwMode="auto">
          <a:xfrm flipH="1">
            <a:off x="7146182" y="3357338"/>
            <a:ext cx="0" cy="358775"/>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2" name="Line 45"/>
          <p:cNvSpPr>
            <a:spLocks noChangeShapeType="1"/>
          </p:cNvSpPr>
          <p:nvPr/>
        </p:nvSpPr>
        <p:spPr bwMode="auto">
          <a:xfrm>
            <a:off x="1207345" y="5004657"/>
            <a:ext cx="0" cy="21590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3" name="Line 46"/>
          <p:cNvSpPr>
            <a:spLocks noChangeShapeType="1"/>
          </p:cNvSpPr>
          <p:nvPr/>
        </p:nvSpPr>
        <p:spPr bwMode="auto">
          <a:xfrm>
            <a:off x="7182694" y="5013102"/>
            <a:ext cx="0" cy="21590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4" name="Text Box 47"/>
          <p:cNvSpPr txBox="1">
            <a:spLocks noChangeArrowheads="1"/>
          </p:cNvSpPr>
          <p:nvPr/>
        </p:nvSpPr>
        <p:spPr bwMode="auto">
          <a:xfrm>
            <a:off x="8388400" y="5291361"/>
            <a:ext cx="541337" cy="369887"/>
          </a:xfrm>
          <a:prstGeom prst="rect">
            <a:avLst/>
          </a:prstGeom>
          <a:solidFill>
            <a:schemeClr val="accent6">
              <a:lumMod val="60000"/>
              <a:lumOff val="40000"/>
            </a:schemeClr>
          </a:solidFill>
          <a:ln w="9525">
            <a:solidFill>
              <a:schemeClr val="tx1"/>
            </a:solidFill>
            <a:miter lim="800000"/>
            <a:headEnd/>
            <a:tailEnd/>
          </a:ln>
        </p:spPr>
        <p:txBody>
          <a:bodyPr>
            <a:spAutoFit/>
          </a:bodyPr>
          <a:lstStyle/>
          <a:p>
            <a:pPr algn="ctr">
              <a:spcBef>
                <a:spcPct val="50000"/>
              </a:spcBef>
            </a:pPr>
            <a:r>
              <a:rPr lang="de-DE" b="1">
                <a:solidFill>
                  <a:prstClr val="black"/>
                </a:solidFill>
              </a:rPr>
              <a:t>Ex</a:t>
            </a:r>
          </a:p>
        </p:txBody>
      </p:sp>
      <p:sp>
        <p:nvSpPr>
          <p:cNvPr id="25" name="Line 49"/>
          <p:cNvSpPr>
            <a:spLocks noChangeShapeType="1"/>
          </p:cNvSpPr>
          <p:nvPr/>
        </p:nvSpPr>
        <p:spPr bwMode="auto">
          <a:xfrm flipH="1">
            <a:off x="1997916" y="1871894"/>
            <a:ext cx="341835" cy="188458"/>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6" name="Line 50"/>
          <p:cNvSpPr>
            <a:spLocks noChangeShapeType="1"/>
          </p:cNvSpPr>
          <p:nvPr/>
        </p:nvSpPr>
        <p:spPr bwMode="auto">
          <a:xfrm>
            <a:off x="6533407" y="1844452"/>
            <a:ext cx="215900" cy="21590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7" name="AutoShape 36"/>
          <p:cNvSpPr>
            <a:spLocks noChangeArrowheads="1"/>
          </p:cNvSpPr>
          <p:nvPr/>
        </p:nvSpPr>
        <p:spPr bwMode="auto">
          <a:xfrm>
            <a:off x="5814269" y="2060352"/>
            <a:ext cx="2376488" cy="1296987"/>
          </a:xfrm>
          <a:prstGeom prst="flowChartProcess">
            <a:avLst/>
          </a:prstGeom>
          <a:solidFill>
            <a:schemeClr val="accent3">
              <a:lumMod val="60000"/>
              <a:lumOff val="40000"/>
            </a:schemeClr>
          </a:solidFill>
          <a:ln w="9525">
            <a:solidFill>
              <a:schemeClr val="tx1"/>
            </a:solidFill>
            <a:miter lim="800000"/>
            <a:headEnd/>
            <a:tailEnd/>
          </a:ln>
        </p:spPr>
        <p:txBody>
          <a:bodyPr wrap="none" anchor="ctr"/>
          <a:lstStyle/>
          <a:p>
            <a:pPr algn="ctr"/>
            <a:r>
              <a:rPr lang="de-DE" sz="1200" b="1" dirty="0">
                <a:solidFill>
                  <a:prstClr val="black"/>
                </a:solidFill>
                <a:latin typeface="Verdana" panose="020B0604030504040204" pitchFamily="34" charset="0"/>
                <a:ea typeface="Verdana" panose="020B0604030504040204" pitchFamily="34" charset="0"/>
                <a:cs typeface="Verdana" panose="020B0604030504040204" pitchFamily="34" charset="0"/>
              </a:rPr>
              <a:t>Kinofilm</a:t>
            </a:r>
          </a:p>
        </p:txBody>
      </p:sp>
      <p:sp>
        <p:nvSpPr>
          <p:cNvPr id="28" name="Text Box 21"/>
          <p:cNvSpPr txBox="1">
            <a:spLocks noChangeArrowheads="1"/>
          </p:cNvSpPr>
          <p:nvPr/>
        </p:nvSpPr>
        <p:spPr bwMode="auto">
          <a:xfrm>
            <a:off x="8388400" y="3993703"/>
            <a:ext cx="431800" cy="366713"/>
          </a:xfrm>
          <a:prstGeom prst="rect">
            <a:avLst/>
          </a:prstGeom>
          <a:solidFill>
            <a:schemeClr val="accent1">
              <a:lumMod val="60000"/>
              <a:lumOff val="40000"/>
            </a:schemeClr>
          </a:solidFill>
          <a:ln w="9525">
            <a:solidFill>
              <a:schemeClr val="tx1"/>
            </a:solidFill>
            <a:miter lim="800000"/>
            <a:headEnd/>
            <a:tailEnd/>
          </a:ln>
        </p:spPr>
        <p:txBody>
          <a:bodyPr>
            <a:spAutoFit/>
          </a:bodyPr>
          <a:lstStyle/>
          <a:p>
            <a:pPr algn="ctr">
              <a:spcBef>
                <a:spcPct val="50000"/>
              </a:spcBef>
            </a:pPr>
            <a:r>
              <a:rPr lang="de-DE" b="1" dirty="0">
                <a:solidFill>
                  <a:prstClr val="black"/>
                </a:solidFill>
              </a:rPr>
              <a:t>M</a:t>
            </a:r>
          </a:p>
        </p:txBody>
      </p:sp>
      <p:sp>
        <p:nvSpPr>
          <p:cNvPr id="29" name="AutoShape 12"/>
          <p:cNvSpPr>
            <a:spLocks noChangeArrowheads="1"/>
          </p:cNvSpPr>
          <p:nvPr/>
        </p:nvSpPr>
        <p:spPr bwMode="auto">
          <a:xfrm>
            <a:off x="4014044" y="3716114"/>
            <a:ext cx="1800225" cy="1296988"/>
          </a:xfrm>
          <a:prstGeom prst="flowChartProcess">
            <a:avLst/>
          </a:prstGeom>
          <a:solidFill>
            <a:schemeClr val="accent1">
              <a:lumMod val="60000"/>
              <a:lumOff val="40000"/>
            </a:schemeClr>
          </a:solidFill>
          <a:ln w="9525">
            <a:solidFill>
              <a:schemeClr val="tx1"/>
            </a:solidFill>
            <a:miter lim="800000"/>
            <a:headEnd/>
            <a:tailEnd/>
          </a:ln>
        </p:spPr>
        <p:txBody>
          <a:bodyPr wrap="none" anchor="ctr"/>
          <a:lstStyle/>
          <a:p>
            <a:r>
              <a:rPr lang="de-DE" sz="1100" b="1" dirty="0">
                <a:solidFill>
                  <a:prstClr val="black"/>
                </a:solidFill>
              </a:rPr>
              <a:t>La </a:t>
            </a:r>
            <a:r>
              <a:rPr lang="de-DE" sz="1100" b="1" dirty="0" err="1">
                <a:solidFill>
                  <a:prstClr val="black"/>
                </a:solidFill>
              </a:rPr>
              <a:t>doppia</a:t>
            </a:r>
            <a:r>
              <a:rPr lang="de-DE" sz="1100" b="1" dirty="0">
                <a:solidFill>
                  <a:prstClr val="black"/>
                </a:solidFill>
              </a:rPr>
              <a:t> Carlotta. – </a:t>
            </a:r>
            <a:br>
              <a:rPr lang="de-DE" sz="1100" b="1" dirty="0">
                <a:solidFill>
                  <a:prstClr val="black"/>
                </a:solidFill>
              </a:rPr>
            </a:br>
            <a:r>
              <a:rPr lang="de-DE" sz="1100" b="1" dirty="0">
                <a:solidFill>
                  <a:prstClr val="black"/>
                </a:solidFill>
              </a:rPr>
              <a:t>Milano : </a:t>
            </a:r>
            <a:r>
              <a:rPr lang="de-DE" sz="1100" b="1" dirty="0" err="1">
                <a:solidFill>
                  <a:prstClr val="black"/>
                </a:solidFill>
              </a:rPr>
              <a:t>Piemme</a:t>
            </a:r>
            <a:r>
              <a:rPr lang="de-DE" sz="1100" b="1" dirty="0">
                <a:solidFill>
                  <a:prstClr val="black"/>
                </a:solidFill>
              </a:rPr>
              <a:t>, </a:t>
            </a:r>
            <a:br>
              <a:rPr lang="de-DE" sz="1100" b="1" dirty="0">
                <a:solidFill>
                  <a:prstClr val="black"/>
                </a:solidFill>
              </a:rPr>
            </a:br>
            <a:r>
              <a:rPr lang="de-DE" sz="1100" b="1" dirty="0">
                <a:solidFill>
                  <a:prstClr val="black"/>
                </a:solidFill>
              </a:rPr>
              <a:t>2013. – 213 Seiten –  ISBN </a:t>
            </a:r>
            <a:br>
              <a:rPr lang="de-DE" sz="1100" b="1" dirty="0">
                <a:solidFill>
                  <a:prstClr val="black"/>
                </a:solidFill>
              </a:rPr>
            </a:br>
            <a:r>
              <a:rPr lang="de-DE" sz="1100" b="1" dirty="0">
                <a:solidFill>
                  <a:prstClr val="black"/>
                </a:solidFill>
              </a:rPr>
              <a:t>978-88-566-1759-7</a:t>
            </a:r>
          </a:p>
          <a:p>
            <a:endParaRPr lang="de-DE" sz="1000" b="1" dirty="0">
              <a:solidFill>
                <a:prstClr val="black"/>
              </a:solidFill>
            </a:endParaRPr>
          </a:p>
        </p:txBody>
      </p:sp>
      <p:sp>
        <p:nvSpPr>
          <p:cNvPr id="30" name="AutoShape 12"/>
          <p:cNvSpPr>
            <a:spLocks noChangeArrowheads="1"/>
          </p:cNvSpPr>
          <p:nvPr/>
        </p:nvSpPr>
        <p:spPr bwMode="auto">
          <a:xfrm>
            <a:off x="2213819" y="3716114"/>
            <a:ext cx="1727200" cy="1296988"/>
          </a:xfrm>
          <a:prstGeom prst="flowChartProcess">
            <a:avLst/>
          </a:prstGeom>
          <a:solidFill>
            <a:schemeClr val="accent1">
              <a:lumMod val="60000"/>
              <a:lumOff val="40000"/>
            </a:schemeClr>
          </a:solidFill>
          <a:ln w="9525">
            <a:solidFill>
              <a:schemeClr val="tx1"/>
            </a:solidFill>
            <a:miter lim="800000"/>
            <a:headEnd/>
            <a:tailEnd/>
          </a:ln>
        </p:spPr>
        <p:txBody>
          <a:bodyPr wrap="none" anchor="ctr"/>
          <a:lstStyle/>
          <a:p>
            <a:pPr>
              <a:lnSpc>
                <a:spcPct val="80000"/>
              </a:lnSpc>
              <a:spcBef>
                <a:spcPct val="50000"/>
              </a:spcBef>
            </a:pPr>
            <a:r>
              <a:rPr lang="de-DE" sz="1100" b="1" dirty="0">
                <a:solidFill>
                  <a:prstClr val="black"/>
                </a:solidFill>
              </a:rPr>
              <a:t>Das doppelte Lottchen. – </a:t>
            </a:r>
            <a:br>
              <a:rPr lang="de-DE" sz="1100" b="1" dirty="0">
                <a:solidFill>
                  <a:prstClr val="black"/>
                </a:solidFill>
              </a:rPr>
            </a:br>
            <a:r>
              <a:rPr lang="de-DE" sz="1100" b="1" dirty="0">
                <a:solidFill>
                  <a:prstClr val="black"/>
                </a:solidFill>
              </a:rPr>
              <a:t>Sonderausgabe mit </a:t>
            </a:r>
            <a:br>
              <a:rPr lang="de-DE" sz="1100" b="1" dirty="0">
                <a:solidFill>
                  <a:prstClr val="black"/>
                </a:solidFill>
              </a:rPr>
            </a:br>
            <a:r>
              <a:rPr lang="de-DE" sz="1100" b="1" dirty="0">
                <a:solidFill>
                  <a:prstClr val="black"/>
                </a:solidFill>
              </a:rPr>
              <a:t>Filmbildern  - Hamburg : </a:t>
            </a:r>
            <a:br>
              <a:rPr lang="de-DE" sz="1100" b="1" dirty="0">
                <a:solidFill>
                  <a:prstClr val="black"/>
                </a:solidFill>
              </a:rPr>
            </a:br>
            <a:r>
              <a:rPr lang="de-DE" sz="1100" b="1" dirty="0">
                <a:solidFill>
                  <a:prstClr val="black"/>
                </a:solidFill>
              </a:rPr>
              <a:t>Dressler, 2007 . - </a:t>
            </a:r>
            <a:br>
              <a:rPr lang="de-DE" sz="1100" b="1" dirty="0">
                <a:solidFill>
                  <a:prstClr val="black"/>
                </a:solidFill>
              </a:rPr>
            </a:br>
            <a:r>
              <a:rPr lang="de-DE" sz="1100" b="1" dirty="0">
                <a:solidFill>
                  <a:prstClr val="black"/>
                </a:solidFill>
              </a:rPr>
              <a:t>170 Seiten</a:t>
            </a:r>
            <a:br>
              <a:rPr lang="de-DE" sz="1100" b="1" dirty="0">
                <a:solidFill>
                  <a:prstClr val="black"/>
                </a:solidFill>
              </a:rPr>
            </a:br>
            <a:r>
              <a:rPr lang="de-DE" sz="1100" b="1" dirty="0">
                <a:solidFill>
                  <a:prstClr val="black"/>
                </a:solidFill>
              </a:rPr>
              <a:t>ISBN 978-3-7915-3045-1. -</a:t>
            </a:r>
            <a:br>
              <a:rPr lang="de-DE" sz="1100" b="1" dirty="0">
                <a:solidFill>
                  <a:prstClr val="black"/>
                </a:solidFill>
              </a:rPr>
            </a:br>
            <a:r>
              <a:rPr lang="de-DE" sz="1100" b="1" dirty="0">
                <a:solidFill>
                  <a:prstClr val="black"/>
                </a:solidFill>
              </a:rPr>
              <a:t>3-7915-3045-3 </a:t>
            </a:r>
            <a:endParaRPr lang="de-DE" sz="1100" b="1" dirty="0">
              <a:solidFill>
                <a:srgbClr val="000000"/>
              </a:solidFill>
            </a:endParaRPr>
          </a:p>
        </p:txBody>
      </p:sp>
      <p:cxnSp>
        <p:nvCxnSpPr>
          <p:cNvPr id="31" name="Gerade Verbindung mit Pfeil 30"/>
          <p:cNvCxnSpPr>
            <a:stCxn id="12" idx="2"/>
            <a:endCxn id="30" idx="0"/>
          </p:cNvCxnSpPr>
          <p:nvPr/>
        </p:nvCxnSpPr>
        <p:spPr>
          <a:xfrm rot="16200000" flipH="1">
            <a:off x="2268588" y="2907283"/>
            <a:ext cx="358775" cy="1258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17" idx="2"/>
            <a:endCxn id="29" idx="0"/>
          </p:cNvCxnSpPr>
          <p:nvPr/>
        </p:nvCxnSpPr>
        <p:spPr>
          <a:xfrm rot="16200000" flipH="1">
            <a:off x="4482357" y="3284314"/>
            <a:ext cx="358775" cy="504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AutoShape 4"/>
          <p:cNvSpPr>
            <a:spLocks noChangeArrowheads="1"/>
          </p:cNvSpPr>
          <p:nvPr/>
        </p:nvSpPr>
        <p:spPr bwMode="auto">
          <a:xfrm>
            <a:off x="1806655" y="5236491"/>
            <a:ext cx="1333500" cy="503237"/>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p>
            <a:r>
              <a:rPr lang="de-DE" sz="900" b="1" dirty="0">
                <a:solidFill>
                  <a:prstClr val="black"/>
                </a:solidFill>
                <a:latin typeface="Verdana" panose="020B0604030504040204" pitchFamily="34" charset="0"/>
                <a:ea typeface="Verdana" panose="020B0604030504040204" pitchFamily="34" charset="0"/>
                <a:cs typeface="Verdana" panose="020B0604030504040204" pitchFamily="34" charset="0"/>
              </a:rPr>
              <a:t>2007 A101421</a:t>
            </a:r>
            <a:br>
              <a:rPr lang="de-DE" sz="9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900" b="1" dirty="0">
                <a:solidFill>
                  <a:prstClr val="black"/>
                </a:solidFill>
                <a:latin typeface="Verdana" panose="020B0604030504040204" pitchFamily="34" charset="0"/>
                <a:ea typeface="Verdana" panose="020B0604030504040204" pitchFamily="34" charset="0"/>
                <a:cs typeface="Verdana" panose="020B0604030504040204" pitchFamily="34" charset="0"/>
              </a:rPr>
              <a:t> (DNB)</a:t>
            </a:r>
          </a:p>
        </p:txBody>
      </p:sp>
      <p:sp>
        <p:nvSpPr>
          <p:cNvPr id="34" name="Line 45"/>
          <p:cNvSpPr>
            <a:spLocks noChangeShapeType="1"/>
          </p:cNvSpPr>
          <p:nvPr/>
        </p:nvSpPr>
        <p:spPr bwMode="auto">
          <a:xfrm>
            <a:off x="2573636" y="5013102"/>
            <a:ext cx="0" cy="189486"/>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35" name="AutoShape 4"/>
          <p:cNvSpPr>
            <a:spLocks noChangeArrowheads="1"/>
          </p:cNvSpPr>
          <p:nvPr/>
        </p:nvSpPr>
        <p:spPr bwMode="auto">
          <a:xfrm>
            <a:off x="3236963" y="5229002"/>
            <a:ext cx="2449512" cy="503237"/>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p>
            <a:r>
              <a:rPr lang="de-DE" sz="1200" b="1" dirty="0">
                <a:solidFill>
                  <a:prstClr val="black"/>
                </a:solidFill>
              </a:rPr>
              <a:t>  2014 A 27910 (DNB)</a:t>
            </a:r>
          </a:p>
        </p:txBody>
      </p:sp>
      <p:sp>
        <p:nvSpPr>
          <p:cNvPr id="36" name="Line 45"/>
          <p:cNvSpPr>
            <a:spLocks noChangeShapeType="1"/>
          </p:cNvSpPr>
          <p:nvPr/>
        </p:nvSpPr>
        <p:spPr bwMode="auto">
          <a:xfrm>
            <a:off x="4517282" y="5004657"/>
            <a:ext cx="0" cy="21590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37" name="AutoShape 2"/>
          <p:cNvSpPr>
            <a:spLocks noChangeArrowheads="1"/>
          </p:cNvSpPr>
          <p:nvPr/>
        </p:nvSpPr>
        <p:spPr bwMode="auto">
          <a:xfrm>
            <a:off x="5827088" y="1224194"/>
            <a:ext cx="2426403" cy="647700"/>
          </a:xfrm>
          <a:prstGeom prst="flowChartProcess">
            <a:avLst/>
          </a:prstGeom>
          <a:solidFill>
            <a:schemeClr val="accent4">
              <a:lumMod val="60000"/>
              <a:lumOff val="40000"/>
            </a:schemeClr>
          </a:solidFill>
          <a:ln w="9525">
            <a:solidFill>
              <a:schemeClr val="tx1"/>
            </a:solidFill>
            <a:miter lim="800000"/>
            <a:headEnd/>
            <a:tailEnd/>
          </a:ln>
        </p:spPr>
        <p:txBody>
          <a:bodyPr wrap="none" anchor="ctr"/>
          <a:lstStyle/>
          <a:p>
            <a:r>
              <a:rPr lang="de-DE" dirty="0">
                <a:solidFill>
                  <a:prstClr val="black"/>
                </a:solidFill>
                <a:latin typeface="Verdana" pitchFamily="34" charset="0"/>
              </a:rPr>
              <a:t>Das doppelte </a:t>
            </a:r>
            <a:br>
              <a:rPr lang="de-DE" dirty="0">
                <a:solidFill>
                  <a:prstClr val="black"/>
                </a:solidFill>
                <a:latin typeface="Verdana" pitchFamily="34" charset="0"/>
              </a:rPr>
            </a:br>
            <a:r>
              <a:rPr lang="de-DE" dirty="0">
                <a:solidFill>
                  <a:prstClr val="black"/>
                </a:solidFill>
                <a:latin typeface="Verdana" pitchFamily="34" charset="0"/>
              </a:rPr>
              <a:t>Lottchen (Film)</a:t>
            </a:r>
          </a:p>
        </p:txBody>
      </p:sp>
    </p:spTree>
    <p:extLst>
      <p:ext uri="{BB962C8B-B14F-4D97-AF65-F5344CB8AC3E}">
        <p14:creationId xmlns:p14="http://schemas.microsoft.com/office/powerpoint/2010/main" val="2717123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FRBR-Entitäten der Gruppe </a:t>
            </a:r>
            <a:r>
              <a:rPr lang="de-DE" dirty="0" smtClean="0"/>
              <a:t>2</a:t>
            </a:r>
            <a:endParaRPr lang="de-DE" dirty="0"/>
          </a:p>
        </p:txBody>
      </p:sp>
      <p:sp>
        <p:nvSpPr>
          <p:cNvPr id="4" name="Fußzeilenplatzhalter 3"/>
          <p:cNvSpPr>
            <a:spLocks noGrp="1"/>
          </p:cNvSpPr>
          <p:nvPr>
            <p:ph type="ftr" sz="quarter" idx="14"/>
          </p:nvPr>
        </p:nvSpPr>
        <p:spPr>
          <a:xfrm>
            <a:off x="467544" y="6376243"/>
            <a:ext cx="7128792"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028384" y="6376243"/>
            <a:ext cx="658416" cy="365125"/>
          </a:xfrm>
        </p:spPr>
        <p:txBody>
          <a:bodyPr/>
          <a:lstStyle/>
          <a:p>
            <a:fld id="{8A6690F1-7CA1-4166-A522-500460961984}" type="slidenum">
              <a:rPr lang="de-DE" smtClean="0">
                <a:solidFill>
                  <a:prstClr val="black">
                    <a:tint val="75000"/>
                  </a:prstClr>
                </a:solidFill>
              </a:rPr>
              <a:pPr/>
              <a:t>12</a:t>
            </a:fld>
            <a:endParaRPr lang="de-DE">
              <a:solidFill>
                <a:prstClr val="black">
                  <a:tint val="75000"/>
                </a:prstClr>
              </a:solidFill>
            </a:endParaRPr>
          </a:p>
        </p:txBody>
      </p:sp>
      <p:sp>
        <p:nvSpPr>
          <p:cNvPr id="6" name="Line 14"/>
          <p:cNvSpPr>
            <a:spLocks noChangeShapeType="1"/>
          </p:cNvSpPr>
          <p:nvPr/>
        </p:nvSpPr>
        <p:spPr bwMode="auto">
          <a:xfrm>
            <a:off x="899492" y="1484784"/>
            <a:ext cx="21590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Line 18"/>
          <p:cNvSpPr>
            <a:spLocks noChangeShapeType="1"/>
          </p:cNvSpPr>
          <p:nvPr/>
        </p:nvSpPr>
        <p:spPr bwMode="auto">
          <a:xfrm>
            <a:off x="1978992" y="2276872"/>
            <a:ext cx="792163"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Line 22"/>
          <p:cNvSpPr>
            <a:spLocks noChangeShapeType="1"/>
          </p:cNvSpPr>
          <p:nvPr/>
        </p:nvSpPr>
        <p:spPr bwMode="auto">
          <a:xfrm flipV="1">
            <a:off x="3275981" y="3068959"/>
            <a:ext cx="1079500" cy="1"/>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28"/>
          <p:cNvSpPr>
            <a:spLocks noChangeArrowheads="1"/>
          </p:cNvSpPr>
          <p:nvPr/>
        </p:nvSpPr>
        <p:spPr bwMode="auto">
          <a:xfrm>
            <a:off x="6155705" y="4292054"/>
            <a:ext cx="2016695" cy="1945258"/>
          </a:xfrm>
          <a:prstGeom prst="rect">
            <a:avLst/>
          </a:prstGeom>
          <a:noFill/>
          <a:ln w="9525">
            <a:solidFill>
              <a:schemeClr val="tx1"/>
            </a:solidFill>
            <a:miter lim="800000"/>
            <a:headEnd/>
            <a:tailEnd/>
          </a:ln>
        </p:spPr>
        <p:txBody>
          <a:bodyPr wrap="none" anchor="ctr"/>
          <a:lstStyle/>
          <a:p>
            <a:endParaRPr lang="de-DE">
              <a:solidFill>
                <a:prstClr val="black"/>
              </a:solidFill>
            </a:endParaRPr>
          </a:p>
        </p:txBody>
      </p:sp>
      <p:sp>
        <p:nvSpPr>
          <p:cNvPr id="10" name="Rectangle 29"/>
          <p:cNvSpPr>
            <a:spLocks noChangeArrowheads="1"/>
          </p:cNvSpPr>
          <p:nvPr/>
        </p:nvSpPr>
        <p:spPr bwMode="auto">
          <a:xfrm>
            <a:off x="6372051" y="4653384"/>
            <a:ext cx="1584325" cy="431800"/>
          </a:xfrm>
          <a:prstGeom prst="rect">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Person</a:t>
            </a:r>
          </a:p>
        </p:txBody>
      </p:sp>
      <p:sp>
        <p:nvSpPr>
          <p:cNvPr id="11" name="Rectangle 31"/>
          <p:cNvSpPr>
            <a:spLocks noChangeArrowheads="1"/>
          </p:cNvSpPr>
          <p:nvPr/>
        </p:nvSpPr>
        <p:spPr bwMode="auto">
          <a:xfrm>
            <a:off x="6372051" y="5517232"/>
            <a:ext cx="1584325" cy="431800"/>
          </a:xfrm>
          <a:prstGeom prst="rect">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Körperschaft</a:t>
            </a:r>
          </a:p>
        </p:txBody>
      </p:sp>
      <p:sp>
        <p:nvSpPr>
          <p:cNvPr id="12" name="Line 33"/>
          <p:cNvSpPr>
            <a:spLocks noChangeShapeType="1"/>
          </p:cNvSpPr>
          <p:nvPr/>
        </p:nvSpPr>
        <p:spPr bwMode="auto">
          <a:xfrm flipH="1">
            <a:off x="899492" y="1484784"/>
            <a:ext cx="670" cy="4392488"/>
          </a:xfrm>
          <a:prstGeom prst="line">
            <a:avLst/>
          </a:prstGeom>
          <a:noFill/>
          <a:ln w="9525">
            <a:solidFill>
              <a:schemeClr val="tx1"/>
            </a:solidFill>
            <a:round/>
            <a:headEnd/>
            <a:tailEnd/>
          </a:ln>
        </p:spPr>
        <p:txBody>
          <a:bodyPr/>
          <a:lstStyle/>
          <a:p>
            <a:endParaRPr lang="de-DE">
              <a:solidFill>
                <a:prstClr val="black"/>
              </a:solidFill>
            </a:endParaRPr>
          </a:p>
        </p:txBody>
      </p:sp>
      <p:sp>
        <p:nvSpPr>
          <p:cNvPr id="13" name="Line 34"/>
          <p:cNvSpPr>
            <a:spLocks noChangeShapeType="1"/>
          </p:cNvSpPr>
          <p:nvPr/>
        </p:nvSpPr>
        <p:spPr bwMode="auto">
          <a:xfrm>
            <a:off x="899492" y="5877272"/>
            <a:ext cx="5256213"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14" name="Line 35"/>
          <p:cNvSpPr>
            <a:spLocks noChangeShapeType="1"/>
          </p:cNvSpPr>
          <p:nvPr/>
        </p:nvSpPr>
        <p:spPr bwMode="auto">
          <a:xfrm>
            <a:off x="899492" y="5877272"/>
            <a:ext cx="4895850"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15" name="Line 36"/>
          <p:cNvSpPr>
            <a:spLocks noChangeShapeType="1"/>
          </p:cNvSpPr>
          <p:nvPr/>
        </p:nvSpPr>
        <p:spPr bwMode="auto">
          <a:xfrm>
            <a:off x="970930" y="1699667"/>
            <a:ext cx="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Line 37"/>
          <p:cNvSpPr>
            <a:spLocks noChangeShapeType="1"/>
          </p:cNvSpPr>
          <p:nvPr/>
        </p:nvSpPr>
        <p:spPr bwMode="auto">
          <a:xfrm>
            <a:off x="900162" y="1484784"/>
            <a:ext cx="71438"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Line 38"/>
          <p:cNvSpPr>
            <a:spLocks noChangeShapeType="1"/>
          </p:cNvSpPr>
          <p:nvPr/>
        </p:nvSpPr>
        <p:spPr bwMode="auto">
          <a:xfrm>
            <a:off x="1978992" y="5445472"/>
            <a:ext cx="4176713"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18" name="Line 39"/>
          <p:cNvSpPr>
            <a:spLocks noChangeShapeType="1"/>
          </p:cNvSpPr>
          <p:nvPr/>
        </p:nvSpPr>
        <p:spPr bwMode="auto">
          <a:xfrm>
            <a:off x="1978992" y="2276872"/>
            <a:ext cx="0" cy="3168600"/>
          </a:xfrm>
          <a:prstGeom prst="line">
            <a:avLst/>
          </a:prstGeom>
          <a:noFill/>
          <a:ln w="9525">
            <a:solidFill>
              <a:schemeClr val="tx1"/>
            </a:solidFill>
            <a:round/>
            <a:headEnd/>
            <a:tailEnd/>
          </a:ln>
        </p:spPr>
        <p:txBody>
          <a:bodyPr/>
          <a:lstStyle/>
          <a:p>
            <a:endParaRPr lang="de-DE">
              <a:solidFill>
                <a:prstClr val="black"/>
              </a:solidFill>
            </a:endParaRPr>
          </a:p>
        </p:txBody>
      </p:sp>
      <p:sp>
        <p:nvSpPr>
          <p:cNvPr id="19" name="Line 40"/>
          <p:cNvSpPr>
            <a:spLocks noChangeShapeType="1"/>
          </p:cNvSpPr>
          <p:nvPr/>
        </p:nvSpPr>
        <p:spPr bwMode="auto">
          <a:xfrm>
            <a:off x="1978992" y="2276872"/>
            <a:ext cx="576263"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Line 41"/>
          <p:cNvSpPr>
            <a:spLocks noChangeShapeType="1"/>
          </p:cNvSpPr>
          <p:nvPr/>
        </p:nvSpPr>
        <p:spPr bwMode="auto">
          <a:xfrm>
            <a:off x="1978992" y="5445472"/>
            <a:ext cx="3816350"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1" name="Line 42"/>
          <p:cNvSpPr>
            <a:spLocks noChangeShapeType="1"/>
          </p:cNvSpPr>
          <p:nvPr/>
        </p:nvSpPr>
        <p:spPr bwMode="auto">
          <a:xfrm>
            <a:off x="3275980" y="5014515"/>
            <a:ext cx="2879725"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2" name="Line 43"/>
          <p:cNvSpPr>
            <a:spLocks noChangeShapeType="1"/>
          </p:cNvSpPr>
          <p:nvPr/>
        </p:nvSpPr>
        <p:spPr bwMode="auto">
          <a:xfrm>
            <a:off x="3275980" y="3068959"/>
            <a:ext cx="0" cy="1945555"/>
          </a:xfrm>
          <a:prstGeom prst="line">
            <a:avLst/>
          </a:prstGeom>
          <a:noFill/>
          <a:ln w="9525">
            <a:solidFill>
              <a:schemeClr val="tx1"/>
            </a:solidFill>
            <a:round/>
            <a:headEnd/>
            <a:tailEnd/>
          </a:ln>
        </p:spPr>
        <p:txBody>
          <a:bodyPr/>
          <a:lstStyle/>
          <a:p>
            <a:endParaRPr lang="de-DE">
              <a:solidFill>
                <a:prstClr val="black"/>
              </a:solidFill>
            </a:endParaRPr>
          </a:p>
        </p:txBody>
      </p:sp>
      <p:sp>
        <p:nvSpPr>
          <p:cNvPr id="23" name="Line 44"/>
          <p:cNvSpPr>
            <a:spLocks noChangeShapeType="1"/>
          </p:cNvSpPr>
          <p:nvPr/>
        </p:nvSpPr>
        <p:spPr bwMode="auto">
          <a:xfrm>
            <a:off x="3995936" y="3068960"/>
            <a:ext cx="215900" cy="0"/>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Line 45"/>
          <p:cNvSpPr>
            <a:spLocks noChangeShapeType="1"/>
          </p:cNvSpPr>
          <p:nvPr/>
        </p:nvSpPr>
        <p:spPr bwMode="auto">
          <a:xfrm>
            <a:off x="3275980" y="5014515"/>
            <a:ext cx="2519362"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5" name="Line 47"/>
          <p:cNvSpPr>
            <a:spLocks noChangeShapeType="1"/>
          </p:cNvSpPr>
          <p:nvPr/>
        </p:nvSpPr>
        <p:spPr bwMode="auto">
          <a:xfrm>
            <a:off x="4284042" y="3854351"/>
            <a:ext cx="1800721" cy="6697"/>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Line 48"/>
          <p:cNvSpPr>
            <a:spLocks noChangeShapeType="1"/>
          </p:cNvSpPr>
          <p:nvPr/>
        </p:nvSpPr>
        <p:spPr bwMode="auto">
          <a:xfrm flipV="1">
            <a:off x="4284043" y="3861047"/>
            <a:ext cx="1511300" cy="1"/>
          </a:xfrm>
          <a:prstGeom prst="line">
            <a:avLst/>
          </a:prstGeom>
          <a:noFill/>
          <a:ln w="9525">
            <a:solidFill>
              <a:schemeClr val="tx1"/>
            </a:solidFill>
            <a:round/>
            <a:headEnd/>
            <a:tailEnd type="triangle" w="med" len="med"/>
          </a:ln>
        </p:spPr>
        <p:txBody>
          <a:bodyP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Line 49"/>
          <p:cNvSpPr>
            <a:spLocks noChangeShapeType="1"/>
          </p:cNvSpPr>
          <p:nvPr/>
        </p:nvSpPr>
        <p:spPr bwMode="auto">
          <a:xfrm>
            <a:off x="4283968" y="3861172"/>
            <a:ext cx="0" cy="647948"/>
          </a:xfrm>
          <a:prstGeom prst="line">
            <a:avLst/>
          </a:prstGeom>
          <a:noFill/>
          <a:ln w="9525">
            <a:solidFill>
              <a:schemeClr val="tx1"/>
            </a:solidFill>
            <a:round/>
            <a:headEnd/>
            <a:tailEnd/>
          </a:ln>
        </p:spPr>
        <p:txBody>
          <a:bodyPr/>
          <a:lstStyle/>
          <a:p>
            <a:endParaRPr lang="de-DE">
              <a:solidFill>
                <a:prstClr val="black"/>
              </a:solidFill>
            </a:endParaRPr>
          </a:p>
        </p:txBody>
      </p:sp>
      <p:sp>
        <p:nvSpPr>
          <p:cNvPr id="28" name="Line 50"/>
          <p:cNvSpPr>
            <a:spLocks noChangeShapeType="1"/>
          </p:cNvSpPr>
          <p:nvPr/>
        </p:nvSpPr>
        <p:spPr bwMode="auto">
          <a:xfrm>
            <a:off x="4284042" y="4509120"/>
            <a:ext cx="1871663"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29" name="Line 51"/>
          <p:cNvSpPr>
            <a:spLocks noChangeShapeType="1"/>
          </p:cNvSpPr>
          <p:nvPr/>
        </p:nvSpPr>
        <p:spPr bwMode="auto">
          <a:xfrm>
            <a:off x="4355480" y="4509120"/>
            <a:ext cx="1439862" cy="0"/>
          </a:xfrm>
          <a:prstGeom prst="line">
            <a:avLst/>
          </a:prstGeom>
          <a:noFill/>
          <a:ln w="9525">
            <a:solidFill>
              <a:schemeClr val="tx1"/>
            </a:solidFill>
            <a:round/>
            <a:headEnd/>
            <a:tailEnd type="triangle" w="med" len="med"/>
          </a:ln>
        </p:spPr>
        <p:txBody>
          <a:bodyPr/>
          <a:lstStyle/>
          <a:p>
            <a:endParaRPr lang="de-DE">
              <a:solidFill>
                <a:prstClr val="black"/>
              </a:solidFill>
            </a:endParaRPr>
          </a:p>
        </p:txBody>
      </p:sp>
      <p:sp>
        <p:nvSpPr>
          <p:cNvPr id="30" name="Text Box 52"/>
          <p:cNvSpPr txBox="1">
            <a:spLocks noChangeArrowheads="1"/>
          </p:cNvSpPr>
          <p:nvPr/>
        </p:nvSpPr>
        <p:spPr bwMode="auto">
          <a:xfrm>
            <a:off x="899592" y="5572472"/>
            <a:ext cx="3671887" cy="304800"/>
          </a:xfrm>
          <a:prstGeom prst="rect">
            <a:avLst/>
          </a:prstGeom>
          <a:noFill/>
          <a:ln w="9525">
            <a:noFill/>
            <a:miter lim="800000"/>
            <a:headEnd/>
            <a:tailEnd/>
          </a:ln>
        </p:spPr>
        <p:txBody>
          <a:bodyPr>
            <a:spAutoFit/>
          </a:bodyPr>
          <a:lstStyle/>
          <a:p>
            <a:pPr>
              <a:spcBef>
                <a:spcPct val="50000"/>
              </a:spcBef>
            </a:pP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geschaffen von</a:t>
            </a:r>
          </a:p>
        </p:txBody>
      </p:sp>
      <p:sp>
        <p:nvSpPr>
          <p:cNvPr id="31" name="Text Box 53"/>
          <p:cNvSpPr txBox="1">
            <a:spLocks noChangeArrowheads="1"/>
          </p:cNvSpPr>
          <p:nvPr/>
        </p:nvSpPr>
        <p:spPr bwMode="auto">
          <a:xfrm>
            <a:off x="1978992" y="5140424"/>
            <a:ext cx="3671888" cy="304800"/>
          </a:xfrm>
          <a:prstGeom prst="rect">
            <a:avLst/>
          </a:prstGeom>
          <a:noFill/>
          <a:ln w="9525">
            <a:noFill/>
            <a:miter lim="800000"/>
            <a:headEnd/>
            <a:tailEnd/>
          </a:ln>
        </p:spPr>
        <p:txBody>
          <a:bodyPr>
            <a:spAutoFit/>
          </a:bodyPr>
          <a:lstStyle/>
          <a:p>
            <a:pPr>
              <a:spcBef>
                <a:spcPct val="50000"/>
              </a:spcBef>
            </a:pP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realisiert von</a:t>
            </a:r>
          </a:p>
        </p:txBody>
      </p:sp>
      <p:sp>
        <p:nvSpPr>
          <p:cNvPr id="32" name="Text Box 54"/>
          <p:cNvSpPr txBox="1">
            <a:spLocks noChangeArrowheads="1"/>
          </p:cNvSpPr>
          <p:nvPr/>
        </p:nvSpPr>
        <p:spPr bwMode="auto">
          <a:xfrm>
            <a:off x="3275856" y="4708376"/>
            <a:ext cx="1799431" cy="304800"/>
          </a:xfrm>
          <a:prstGeom prst="rect">
            <a:avLst/>
          </a:prstGeom>
          <a:noFill/>
          <a:ln w="9525">
            <a:noFill/>
            <a:miter lim="800000"/>
            <a:headEnd/>
            <a:tailEnd/>
          </a:ln>
        </p:spPr>
        <p:txBody>
          <a:bodyPr wrap="square">
            <a:spAutoFit/>
          </a:bodyPr>
          <a:lstStyle/>
          <a:p>
            <a:pPr>
              <a:spcBef>
                <a:spcPct val="50000"/>
              </a:spcBef>
            </a:pP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erstellt von</a:t>
            </a:r>
          </a:p>
        </p:txBody>
      </p:sp>
      <p:sp>
        <p:nvSpPr>
          <p:cNvPr id="33" name="Text Box 55"/>
          <p:cNvSpPr txBox="1">
            <a:spLocks noChangeArrowheads="1"/>
          </p:cNvSpPr>
          <p:nvPr/>
        </p:nvSpPr>
        <p:spPr bwMode="auto">
          <a:xfrm>
            <a:off x="4283968" y="4132312"/>
            <a:ext cx="1800225" cy="304800"/>
          </a:xfrm>
          <a:prstGeom prst="rect">
            <a:avLst/>
          </a:prstGeom>
          <a:noFill/>
          <a:ln w="9525">
            <a:noFill/>
            <a:miter lim="800000"/>
            <a:headEnd/>
            <a:tailEnd/>
          </a:ln>
        </p:spPr>
        <p:txBody>
          <a:bodyPr wrap="square">
            <a:spAutoFit/>
          </a:bodyPr>
          <a:lstStyle/>
          <a:p>
            <a:pPr>
              <a:spcBef>
                <a:spcPct val="50000"/>
              </a:spcBef>
            </a:pP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ist im Besitz von</a:t>
            </a:r>
          </a:p>
        </p:txBody>
      </p:sp>
      <p:sp>
        <p:nvSpPr>
          <p:cNvPr id="35" name="AutoShape 6"/>
          <p:cNvSpPr>
            <a:spLocks noChangeArrowheads="1"/>
          </p:cNvSpPr>
          <p:nvPr/>
        </p:nvSpPr>
        <p:spPr bwMode="auto">
          <a:xfrm>
            <a:off x="1128384" y="1124744"/>
            <a:ext cx="1728000" cy="720725"/>
          </a:xfrm>
          <a:prstGeom prst="flowChartProcess">
            <a:avLst/>
          </a:prstGeom>
          <a:solidFill>
            <a:schemeClr val="accent4">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Werk</a:t>
            </a:r>
          </a:p>
        </p:txBody>
      </p:sp>
      <p:sp>
        <p:nvSpPr>
          <p:cNvPr id="36" name="AutoShape 7"/>
          <p:cNvSpPr>
            <a:spLocks noChangeArrowheads="1"/>
          </p:cNvSpPr>
          <p:nvPr/>
        </p:nvSpPr>
        <p:spPr bwMode="auto">
          <a:xfrm>
            <a:off x="2770535" y="1916832"/>
            <a:ext cx="1728000" cy="720725"/>
          </a:xfrm>
          <a:prstGeom prst="flowChartProcess">
            <a:avLst/>
          </a:prstGeom>
          <a:solidFill>
            <a:schemeClr val="accent3">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Expression</a:t>
            </a:r>
          </a:p>
        </p:txBody>
      </p:sp>
      <p:sp>
        <p:nvSpPr>
          <p:cNvPr id="37" name="AutoShape 8"/>
          <p:cNvSpPr>
            <a:spLocks noChangeArrowheads="1"/>
          </p:cNvSpPr>
          <p:nvPr/>
        </p:nvSpPr>
        <p:spPr bwMode="auto">
          <a:xfrm>
            <a:off x="4355976" y="2708920"/>
            <a:ext cx="1728787" cy="720725"/>
          </a:xfrm>
          <a:prstGeom prst="flowChartProcess">
            <a:avLst/>
          </a:prstGeom>
          <a:solidFill>
            <a:schemeClr val="accent1">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Manifestation</a:t>
            </a:r>
          </a:p>
        </p:txBody>
      </p:sp>
      <p:sp>
        <p:nvSpPr>
          <p:cNvPr id="38" name="AutoShape 9"/>
          <p:cNvSpPr>
            <a:spLocks noChangeArrowheads="1"/>
          </p:cNvSpPr>
          <p:nvPr/>
        </p:nvSpPr>
        <p:spPr bwMode="auto">
          <a:xfrm>
            <a:off x="6084763" y="3500363"/>
            <a:ext cx="1728000" cy="720725"/>
          </a:xfrm>
          <a:prstGeom prst="flowChartProcess">
            <a:avLst/>
          </a:prstGeom>
          <a:solidFill>
            <a:schemeClr val="accent6">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Exemplar</a:t>
            </a:r>
          </a:p>
        </p:txBody>
      </p:sp>
    </p:spTree>
    <p:extLst>
      <p:ext uri="{BB962C8B-B14F-4D97-AF65-F5344CB8AC3E}">
        <p14:creationId xmlns:p14="http://schemas.microsoft.com/office/powerpoint/2010/main" val="369280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FRBR-Entitäten der Gruppe </a:t>
            </a:r>
            <a:r>
              <a:rPr lang="de-DE" dirty="0" smtClean="0"/>
              <a:t>3</a:t>
            </a:r>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7668344" y="6376243"/>
            <a:ext cx="1018456" cy="365125"/>
          </a:xfrm>
        </p:spPr>
        <p:txBody>
          <a:bodyPr/>
          <a:lstStyle/>
          <a:p>
            <a:fld id="{8A6690F1-7CA1-4166-A522-500460961984}" type="slidenum">
              <a:rPr lang="de-DE" smtClean="0">
                <a:solidFill>
                  <a:prstClr val="black">
                    <a:tint val="75000"/>
                  </a:prstClr>
                </a:solidFill>
              </a:rPr>
              <a:pPr/>
              <a:t>13</a:t>
            </a:fld>
            <a:endParaRPr lang="de-DE">
              <a:solidFill>
                <a:prstClr val="black">
                  <a:tint val="75000"/>
                </a:prstClr>
              </a:solidFill>
            </a:endParaRPr>
          </a:p>
        </p:txBody>
      </p:sp>
      <p:grpSp>
        <p:nvGrpSpPr>
          <p:cNvPr id="6" name="Group 29"/>
          <p:cNvGrpSpPr>
            <a:grpSpLocks/>
          </p:cNvGrpSpPr>
          <p:nvPr/>
        </p:nvGrpSpPr>
        <p:grpSpPr bwMode="auto">
          <a:xfrm>
            <a:off x="2895600" y="3425223"/>
            <a:ext cx="381000" cy="0"/>
            <a:chOff x="2895600" y="3581400"/>
            <a:chExt cx="381000" cy="0"/>
          </a:xfrm>
        </p:grpSpPr>
        <p:sp>
          <p:nvSpPr>
            <p:cNvPr id="7" name="Line 30"/>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Line 31"/>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36"/>
          <p:cNvGrpSpPr>
            <a:grpSpLocks/>
          </p:cNvGrpSpPr>
          <p:nvPr/>
        </p:nvGrpSpPr>
        <p:grpSpPr bwMode="auto">
          <a:xfrm>
            <a:off x="2819400" y="1520223"/>
            <a:ext cx="457200" cy="76200"/>
            <a:chOff x="3000364" y="1714488"/>
            <a:chExt cx="457200" cy="76200"/>
          </a:xfrm>
        </p:grpSpPr>
        <p:sp>
          <p:nvSpPr>
            <p:cNvPr id="10" name="Line 37"/>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Line 38"/>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29"/>
          <p:cNvGrpSpPr>
            <a:grpSpLocks/>
          </p:cNvGrpSpPr>
          <p:nvPr/>
        </p:nvGrpSpPr>
        <p:grpSpPr bwMode="auto">
          <a:xfrm>
            <a:off x="2928926" y="3415699"/>
            <a:ext cx="381000" cy="0"/>
            <a:chOff x="2928926" y="3571876"/>
            <a:chExt cx="381000" cy="0"/>
          </a:xfrm>
        </p:grpSpPr>
        <p:sp>
          <p:nvSpPr>
            <p:cNvPr id="13" name="Line 30"/>
            <p:cNvSpPr>
              <a:spLocks noChangeShapeType="1"/>
            </p:cNvSpPr>
            <p:nvPr/>
          </p:nvSpPr>
          <p:spPr bwMode="auto">
            <a:xfrm>
              <a:off x="5184" y="3936"/>
              <a:ext cx="240"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Line 31"/>
            <p:cNvSpPr>
              <a:spLocks noChangeShapeType="1"/>
            </p:cNvSpPr>
            <p:nvPr/>
          </p:nvSpPr>
          <p:spPr bwMode="auto">
            <a:xfrm>
              <a:off x="5184" y="3936"/>
              <a:ext cx="144" cy="0"/>
            </a:xfrm>
            <a:prstGeom prst="line">
              <a:avLst/>
            </a:prstGeom>
            <a:noFill/>
            <a:ln w="38100">
              <a:solidFill>
                <a:schemeClr val="tx1"/>
              </a:solidFill>
              <a:round/>
              <a:headEnd type="none" w="sm" len="sm"/>
              <a:tailEnd type="arrow" w="lg"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uppieren 15"/>
          <p:cNvGrpSpPr/>
          <p:nvPr/>
        </p:nvGrpSpPr>
        <p:grpSpPr>
          <a:xfrm>
            <a:off x="2195737" y="1125067"/>
            <a:ext cx="5160395" cy="5172092"/>
            <a:chOff x="500035" y="685800"/>
            <a:chExt cx="5160395" cy="5172092"/>
          </a:xfrm>
        </p:grpSpPr>
        <p:cxnSp>
          <p:nvCxnSpPr>
            <p:cNvPr id="17" name="AutoShape 3"/>
            <p:cNvCxnSpPr>
              <a:cxnSpLocks noChangeShapeType="1"/>
              <a:stCxn id="33" idx="0"/>
            </p:cNvCxnSpPr>
            <p:nvPr/>
          </p:nvCxnSpPr>
          <p:spPr bwMode="auto">
            <a:xfrm rot="16200000" flipV="1">
              <a:off x="1023515" y="1262446"/>
              <a:ext cx="1310493" cy="2357454"/>
            </a:xfrm>
            <a:prstGeom prst="bentConnector2">
              <a:avLst/>
            </a:prstGeom>
            <a:noFill/>
            <a:ln w="38100">
              <a:solidFill>
                <a:schemeClr val="tx1"/>
              </a:solidFill>
              <a:miter lim="800000"/>
              <a:headEnd type="none" w="lg" len="med"/>
              <a:tailEnd type="none" w="lg" len="med"/>
            </a:ln>
          </p:spPr>
        </p:cxnSp>
        <p:sp>
          <p:nvSpPr>
            <p:cNvPr id="18" name="Text Box 9"/>
            <p:cNvSpPr txBox="1">
              <a:spLocks noChangeArrowheads="1"/>
            </p:cNvSpPr>
            <p:nvPr/>
          </p:nvSpPr>
          <p:spPr bwMode="auto">
            <a:xfrm>
              <a:off x="959842" y="5105400"/>
              <a:ext cx="1785937" cy="336550"/>
            </a:xfrm>
            <a:prstGeom prst="rect">
              <a:avLst/>
            </a:prstGeom>
            <a:noFill/>
            <a:ln w="12700">
              <a:noFill/>
              <a:miter lim="800000"/>
              <a:headEnd type="none" w="sm" len="sm"/>
              <a:tailEnd type="none" w="sm" len="sm"/>
            </a:ln>
          </p:spPr>
          <p:txBody>
            <a:bodyPr wrap="none">
              <a:spAutoFit/>
            </a:bodyPr>
            <a:lstStyle/>
            <a:p>
              <a:pPr eaLnBrk="0" hangingPunct="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hat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zum</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Thema</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 Box 24"/>
            <p:cNvSpPr txBox="1">
              <a:spLocks noChangeArrowheads="1"/>
            </p:cNvSpPr>
            <p:nvPr/>
          </p:nvSpPr>
          <p:spPr bwMode="auto">
            <a:xfrm>
              <a:off x="959841" y="2759870"/>
              <a:ext cx="1785938" cy="336550"/>
            </a:xfrm>
            <a:prstGeom prst="rect">
              <a:avLst/>
            </a:prstGeom>
            <a:noFill/>
            <a:ln w="12700">
              <a:noFill/>
              <a:miter lim="800000"/>
              <a:headEnd type="none" w="sm" len="sm"/>
              <a:tailEnd type="none" w="sm" len="sm"/>
            </a:ln>
          </p:spPr>
          <p:txBody>
            <a:bodyPr wrap="none">
              <a:spAutoFit/>
            </a:bodyPr>
            <a:lstStyle/>
            <a:p>
              <a:pPr eaLnBrk="0" hangingPunct="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hat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zum</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Thema</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 Box 25"/>
            <p:cNvSpPr txBox="1">
              <a:spLocks noChangeArrowheads="1"/>
            </p:cNvSpPr>
            <p:nvPr/>
          </p:nvSpPr>
          <p:spPr bwMode="auto">
            <a:xfrm>
              <a:off x="1265238" y="1292225"/>
              <a:ext cx="1785937" cy="336550"/>
            </a:xfrm>
            <a:prstGeom prst="rect">
              <a:avLst/>
            </a:prstGeom>
            <a:noFill/>
            <a:ln w="12700">
              <a:noFill/>
              <a:miter lim="800000"/>
              <a:headEnd type="none" w="sm" len="sm"/>
              <a:tailEnd type="none" w="sm" len="sm"/>
            </a:ln>
          </p:spPr>
          <p:txBody>
            <a:bodyPr wrap="none">
              <a:spAutoFit/>
            </a:bodyPr>
            <a:lstStyle/>
            <a:p>
              <a:pPr eaLnBrk="0" hangingPunct="0"/>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hat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zum</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Thema</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1" name="AutoShape 26"/>
            <p:cNvCxnSpPr>
              <a:cxnSpLocks noChangeShapeType="1"/>
            </p:cNvCxnSpPr>
            <p:nvPr/>
          </p:nvCxnSpPr>
          <p:spPr bwMode="auto">
            <a:xfrm rot="10800000" flipH="1" flipV="1">
              <a:off x="1676400" y="685800"/>
              <a:ext cx="1600200" cy="4821238"/>
            </a:xfrm>
            <a:prstGeom prst="bentConnector3">
              <a:avLst>
                <a:gd name="adj1" fmla="val -71630"/>
              </a:avLst>
            </a:prstGeom>
            <a:noFill/>
            <a:ln w="38100">
              <a:solidFill>
                <a:schemeClr val="tx1"/>
              </a:solidFill>
              <a:miter lim="800000"/>
              <a:headEnd type="arrow" w="med" len="med"/>
              <a:tailEnd type="arrow" w="lg" len="med"/>
            </a:ln>
          </p:spPr>
        </p:cxnSp>
        <p:sp>
          <p:nvSpPr>
            <p:cNvPr id="22" name="Line 27"/>
            <p:cNvSpPr>
              <a:spLocks noChangeShapeType="1"/>
            </p:cNvSpPr>
            <p:nvPr/>
          </p:nvSpPr>
          <p:spPr bwMode="auto">
            <a:xfrm>
              <a:off x="1371600" y="685800"/>
              <a:ext cx="15240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Line 28"/>
            <p:cNvSpPr>
              <a:spLocks noChangeShapeType="1"/>
            </p:cNvSpPr>
            <p:nvPr/>
          </p:nvSpPr>
          <p:spPr bwMode="auto">
            <a:xfrm>
              <a:off x="3214678" y="5500702"/>
              <a:ext cx="328610" cy="0"/>
            </a:xfrm>
            <a:prstGeom prst="line">
              <a:avLst/>
            </a:prstGeom>
            <a:noFill/>
            <a:ln w="38100">
              <a:solidFill>
                <a:schemeClr val="tx1"/>
              </a:solidFill>
              <a:round/>
              <a:headEnd type="none" w="sm" len="sm"/>
              <a:tailEnd type="arrow" w="lg" len="lg"/>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Line 33"/>
            <p:cNvSpPr>
              <a:spLocks noChangeShapeType="1"/>
            </p:cNvSpPr>
            <p:nvPr/>
          </p:nvSpPr>
          <p:spPr bwMode="auto">
            <a:xfrm flipV="1">
              <a:off x="2857488" y="3096419"/>
              <a:ext cx="68580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AutoShape 42"/>
            <p:cNvCxnSpPr>
              <a:cxnSpLocks noChangeShapeType="1"/>
            </p:cNvCxnSpPr>
            <p:nvPr/>
          </p:nvCxnSpPr>
          <p:spPr bwMode="auto">
            <a:xfrm>
              <a:off x="1292122" y="981075"/>
              <a:ext cx="1490650" cy="661975"/>
            </a:xfrm>
            <a:prstGeom prst="bentConnector3">
              <a:avLst>
                <a:gd name="adj1" fmla="val -6712"/>
              </a:avLst>
            </a:prstGeom>
            <a:noFill/>
            <a:ln w="38100">
              <a:solidFill>
                <a:schemeClr val="tx1"/>
              </a:solidFill>
              <a:miter lim="800000"/>
              <a:headEnd type="none" w="sm" len="sm"/>
              <a:tailEnd type="none" w="sm" len="sm"/>
            </a:ln>
          </p:spPr>
        </p:cxnSp>
        <p:sp>
          <p:nvSpPr>
            <p:cNvPr id="27" name="AutoShape 6"/>
            <p:cNvSpPr>
              <a:spLocks noChangeArrowheads="1"/>
            </p:cNvSpPr>
            <p:nvPr/>
          </p:nvSpPr>
          <p:spPr bwMode="auto">
            <a:xfrm>
              <a:off x="3500430" y="1045517"/>
              <a:ext cx="2160000" cy="1224000"/>
            </a:xfrm>
            <a:prstGeom prst="flowChartProcess">
              <a:avLst/>
            </a:prstGeom>
            <a:solidFill>
              <a:schemeClr val="tx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b="1" dirty="0">
                  <a:solidFill>
                    <a:prstClr val="black"/>
                  </a:solidFill>
                  <a:latin typeface="Verdana" panose="020B0604030504040204" pitchFamily="34" charset="0"/>
                  <a:ea typeface="Verdana" panose="020B0604030504040204" pitchFamily="34" charset="0"/>
                  <a:cs typeface="Verdana" panose="020B0604030504040204" pitchFamily="34" charset="0"/>
                </a:rPr>
                <a:t>Gruppe 1</a:t>
              </a:r>
            </a:p>
          </p:txBody>
        </p:sp>
        <p:sp>
          <p:nvSpPr>
            <p:cNvPr id="28" name="Rectangle 29"/>
            <p:cNvSpPr>
              <a:spLocks noChangeArrowheads="1"/>
            </p:cNvSpPr>
            <p:nvPr/>
          </p:nvSpPr>
          <p:spPr bwMode="auto">
            <a:xfrm>
              <a:off x="3500430" y="2557821"/>
              <a:ext cx="2160000" cy="1224000"/>
            </a:xfrm>
            <a:prstGeom prst="rect">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b="1" dirty="0">
                  <a:solidFill>
                    <a:prstClr val="black"/>
                  </a:solidFill>
                  <a:latin typeface="Verdana" panose="020B0604030504040204" pitchFamily="34" charset="0"/>
                  <a:ea typeface="Verdana" panose="020B0604030504040204" pitchFamily="34" charset="0"/>
                  <a:cs typeface="Verdana" panose="020B0604030504040204" pitchFamily="34" charset="0"/>
                </a:rPr>
                <a:t>Gruppe 2</a:t>
              </a:r>
            </a:p>
          </p:txBody>
        </p:sp>
        <p:sp>
          <p:nvSpPr>
            <p:cNvPr id="29" name="Rectangle 29"/>
            <p:cNvSpPr>
              <a:spLocks noChangeArrowheads="1"/>
            </p:cNvSpPr>
            <p:nvPr/>
          </p:nvSpPr>
          <p:spPr bwMode="auto">
            <a:xfrm>
              <a:off x="3500430" y="4141861"/>
              <a:ext cx="2160000" cy="1716031"/>
            </a:xfrm>
            <a:prstGeom prst="rect">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b="1" dirty="0">
                  <a:solidFill>
                    <a:prstClr val="black"/>
                  </a:solidFill>
                  <a:latin typeface="Verdana" panose="020B0604030504040204" pitchFamily="34" charset="0"/>
                  <a:ea typeface="Verdana" panose="020B0604030504040204" pitchFamily="34" charset="0"/>
                  <a:cs typeface="Verdana" panose="020B0604030504040204" pitchFamily="34" charset="0"/>
                </a:rPr>
                <a:t>Gruppe 3</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Begriff</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Objekt</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Ereignis</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Ort</a:t>
              </a:r>
            </a:p>
          </p:txBody>
        </p:sp>
        <p:sp>
          <p:nvSpPr>
            <p:cNvPr id="30" name="Line 34"/>
            <p:cNvSpPr>
              <a:spLocks noChangeShapeType="1"/>
            </p:cNvSpPr>
            <p:nvPr/>
          </p:nvSpPr>
          <p:spPr bwMode="auto">
            <a:xfrm flipV="1">
              <a:off x="3071802" y="1643050"/>
              <a:ext cx="41148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5" name="AutoShape 6"/>
          <p:cNvSpPr>
            <a:spLocks noChangeArrowheads="1"/>
          </p:cNvSpPr>
          <p:nvPr/>
        </p:nvSpPr>
        <p:spPr bwMode="auto">
          <a:xfrm>
            <a:off x="3420064" y="764704"/>
            <a:ext cx="1728000" cy="720725"/>
          </a:xfrm>
          <a:prstGeom prst="flowChartProcess">
            <a:avLst/>
          </a:prstGeom>
          <a:solidFill>
            <a:schemeClr val="accent4">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Werk</a:t>
            </a:r>
          </a:p>
        </p:txBody>
      </p:sp>
      <p:sp>
        <p:nvSpPr>
          <p:cNvPr id="37" name="Line 34"/>
          <p:cNvSpPr>
            <a:spLocks noChangeShapeType="1"/>
          </p:cNvSpPr>
          <p:nvPr/>
        </p:nvSpPr>
        <p:spPr bwMode="auto">
          <a:xfrm flipV="1">
            <a:off x="4613200" y="3535687"/>
            <a:ext cx="41148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Line 34"/>
          <p:cNvSpPr>
            <a:spLocks noChangeShapeType="1"/>
          </p:cNvSpPr>
          <p:nvPr/>
        </p:nvSpPr>
        <p:spPr bwMode="auto">
          <a:xfrm flipV="1">
            <a:off x="4384245" y="2082317"/>
            <a:ext cx="41148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Line 34"/>
          <p:cNvSpPr>
            <a:spLocks noChangeShapeType="1"/>
          </p:cNvSpPr>
          <p:nvPr/>
        </p:nvSpPr>
        <p:spPr bwMode="auto">
          <a:xfrm flipV="1">
            <a:off x="3005269" y="1420342"/>
            <a:ext cx="411480" cy="0"/>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Line 34"/>
          <p:cNvSpPr>
            <a:spLocks noChangeShapeType="1"/>
          </p:cNvSpPr>
          <p:nvPr/>
        </p:nvSpPr>
        <p:spPr bwMode="auto">
          <a:xfrm flipV="1">
            <a:off x="2987824" y="1412776"/>
            <a:ext cx="230346" cy="645"/>
          </a:xfrm>
          <a:prstGeom prst="line">
            <a:avLst/>
          </a:prstGeom>
          <a:noFill/>
          <a:ln w="38100">
            <a:solidFill>
              <a:schemeClr val="tx1"/>
            </a:solidFill>
            <a:round/>
            <a:headEnd type="none" w="sm" len="sm"/>
            <a:tailEnd type="arrow" w="med" len="med"/>
          </a:ln>
        </p:spPr>
        <p:txBody>
          <a:bodyPr wrap="none" anchor="ctr"/>
          <a:lstStyle/>
          <a:p>
            <a:endParaRPr lang="de-DE">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14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14</a:t>
            </a:fld>
            <a:endParaRPr lang="de-DE">
              <a:solidFill>
                <a:prstClr val="black">
                  <a:tint val="75000"/>
                </a:prstClr>
              </a:solidFill>
            </a:endParaRPr>
          </a:p>
        </p:txBody>
      </p:sp>
      <p:sp>
        <p:nvSpPr>
          <p:cNvPr id="6" name="Ellipse 5"/>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rPr>
              <a:t>RDA</a:t>
            </a:r>
          </a:p>
        </p:txBody>
      </p:sp>
      <p:sp>
        <p:nvSpPr>
          <p:cNvPr id="7" name="Rechteck 6"/>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Entität</a:t>
            </a:r>
          </a:p>
        </p:txBody>
      </p:sp>
      <p:sp>
        <p:nvSpPr>
          <p:cNvPr id="8" name="Rechteck 7"/>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Beziehung</a:t>
            </a:r>
          </a:p>
        </p:txBody>
      </p:sp>
      <p:sp>
        <p:nvSpPr>
          <p:cNvPr id="9" name="Rechteck 8"/>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Merkmal</a:t>
            </a:r>
          </a:p>
        </p:txBody>
      </p:sp>
      <p:sp>
        <p:nvSpPr>
          <p:cNvPr id="10" name="Rechteck 9"/>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FRBR</a:t>
            </a:r>
          </a:p>
        </p:txBody>
      </p:sp>
      <p:sp>
        <p:nvSpPr>
          <p:cNvPr id="11" name="Fußzeilenplatzhalter 17"/>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Tree>
    <p:extLst>
      <p:ext uri="{BB962C8B-B14F-4D97-AF65-F5344CB8AC3E}">
        <p14:creationId xmlns:p14="http://schemas.microsoft.com/office/powerpoint/2010/main" val="3748902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Einführung und Grundlagen</a:t>
            </a:r>
            <a:br>
              <a:rPr lang="de-DE" sz="2800" dirty="0" smtClean="0"/>
            </a:b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black"/>
                </a:solidFill>
                <a:latin typeface="Verdana" panose="020B0604030504040204" pitchFamily="34" charset="0"/>
                <a:ea typeface="Verdana" panose="020B0604030504040204" pitchFamily="34" charset="0"/>
                <a:cs typeface="Verdana" panose="020B0604030504040204" pitchFamily="34" charset="0"/>
              </a:rPr>
              <a:t>Modul 1</a:t>
            </a:r>
          </a:p>
        </p:txBody>
      </p:sp>
      <p:sp>
        <p:nvSpPr>
          <p:cNvPr id="8" name="Foliennummernplatzhalter 7"/>
          <p:cNvSpPr>
            <a:spLocks noGrp="1"/>
          </p:cNvSpPr>
          <p:nvPr>
            <p:ph type="sldNum" sz="quarter" idx="4"/>
          </p:nvPr>
        </p:nvSpPr>
        <p:spPr/>
        <p:txBody>
          <a:bodyPr/>
          <a:lstStyle/>
          <a:p>
            <a:fld id="{8A6690F1-7CA1-4166-A522-500460961984}" type="slidenum">
              <a:rPr lang="de-DE" smtClean="0">
                <a:solidFill>
                  <a:prstClr val="black">
                    <a:tint val="75000"/>
                  </a:prstClr>
                </a:solidFill>
              </a:rPr>
              <a:pPr/>
              <a:t>15</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6" name="Rechteck 5"/>
          <p:cNvSpPr/>
          <p:nvPr/>
        </p:nvSpPr>
        <p:spPr>
          <a:xfrm>
            <a:off x="655787" y="4437112"/>
            <a:ext cx="7560840" cy="12961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de-DE" sz="2400" dirty="0">
                <a:solidFill>
                  <a:prstClr val="black"/>
                </a:solidFill>
                <a:latin typeface="Verdana" panose="020B0604030504040204" pitchFamily="34" charset="0"/>
                <a:ea typeface="Verdana" panose="020B0604030504040204" pitchFamily="34" charset="0"/>
                <a:cs typeface="Verdana" panose="020B0604030504040204" pitchFamily="34" charset="0"/>
              </a:rPr>
              <a:t>Entstehung und Organisation der RDA</a:t>
            </a:r>
          </a:p>
          <a:p>
            <a:pPr algn="ctr"/>
            <a:r>
              <a:rPr lang="de-DE" sz="2400" dirty="0">
                <a:solidFill>
                  <a:prstClr val="black"/>
                </a:solidFill>
                <a:latin typeface="Verdana" panose="020B0604030504040204" pitchFamily="34" charset="0"/>
                <a:ea typeface="Verdana" panose="020B0604030504040204" pitchFamily="34" charset="0"/>
                <a:cs typeface="Verdana" panose="020B0604030504040204" pitchFamily="34" charset="0"/>
              </a:rPr>
              <a:t>RDA Toolkit</a:t>
            </a:r>
          </a:p>
          <a:p>
            <a:endParaRPr lang="de-DE" dirty="0">
              <a:solidFill>
                <a:prstClr val="black"/>
              </a:solidFill>
            </a:endParaRPr>
          </a:p>
        </p:txBody>
      </p:sp>
    </p:spTree>
    <p:extLst>
      <p:ext uri="{BB962C8B-B14F-4D97-AF65-F5344CB8AC3E}">
        <p14:creationId xmlns:p14="http://schemas.microsoft.com/office/powerpoint/2010/main" val="2538416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Entstehung und </a:t>
            </a:r>
            <a:r>
              <a:rPr lang="de-DE" dirty="0" smtClean="0"/>
              <a:t>Organisation</a:t>
            </a:r>
            <a:endParaRPr lang="de-DE" dirty="0"/>
          </a:p>
        </p:txBody>
      </p:sp>
      <p:sp>
        <p:nvSpPr>
          <p:cNvPr id="3" name="Textplatzhalter 2"/>
          <p:cNvSpPr>
            <a:spLocks noGrp="1"/>
          </p:cNvSpPr>
          <p:nvPr>
            <p:ph type="body" sz="quarter" idx="13"/>
          </p:nvPr>
        </p:nvSpPr>
        <p:spPr/>
        <p:txBody>
          <a:bodyPr/>
          <a:lstStyle/>
          <a:p>
            <a:pPr indent="-324000">
              <a:lnSpc>
                <a:spcPts val="2500"/>
              </a:lnSpc>
              <a:spcBef>
                <a:spcPts val="600"/>
              </a:spcBef>
              <a:spcAft>
                <a:spcPts val="600"/>
              </a:spcAft>
            </a:pPr>
            <a:endParaRPr lang="de-DE" dirty="0" smtClean="0">
              <a:ea typeface="Verdana" panose="020B0604030504040204" pitchFamily="34" charset="0"/>
              <a:cs typeface="Verdana" panose="020B0604030504040204" pitchFamily="34" charset="0"/>
            </a:endParaRPr>
          </a:p>
          <a:p>
            <a:pPr indent="-324000">
              <a:lnSpc>
                <a:spcPts val="2500"/>
              </a:lnSpc>
              <a:spcBef>
                <a:spcPts val="600"/>
              </a:spcBef>
              <a:spcAft>
                <a:spcPts val="600"/>
              </a:spcAft>
            </a:pPr>
            <a:r>
              <a:rPr lang="de-DE" dirty="0" smtClean="0">
                <a:ea typeface="Verdana" panose="020B0604030504040204" pitchFamily="34" charset="0"/>
                <a:cs typeface="Verdana" panose="020B0604030504040204" pitchFamily="34" charset="0"/>
              </a:rPr>
              <a:t>2010 </a:t>
            </a:r>
            <a:r>
              <a:rPr lang="de-DE" dirty="0">
                <a:ea typeface="Verdana" panose="020B0604030504040204" pitchFamily="34" charset="0"/>
                <a:cs typeface="Verdana" panose="020B0604030504040204" pitchFamily="34" charset="0"/>
              </a:rPr>
              <a:t>Erstveröffentlichung, regelmäßige Aktualisierungen</a:t>
            </a:r>
          </a:p>
          <a:p>
            <a:pPr indent="-324000">
              <a:lnSpc>
                <a:spcPts val="2500"/>
              </a:lnSpc>
              <a:spcBef>
                <a:spcPts val="600"/>
              </a:spcBef>
              <a:spcAft>
                <a:spcPts val="600"/>
              </a:spcAft>
            </a:pPr>
            <a:r>
              <a:rPr lang="de-DE" dirty="0">
                <a:ea typeface="Verdana" panose="020B0604030504040204" pitchFamily="34" charset="0"/>
                <a:cs typeface="Verdana" panose="020B0604030504040204" pitchFamily="34" charset="0"/>
              </a:rPr>
              <a:t>Strategische Entwicklung durch das </a:t>
            </a:r>
            <a:r>
              <a:rPr lang="de-DE" dirty="0" err="1">
                <a:ea typeface="Verdana" panose="020B0604030504040204" pitchFamily="34" charset="0"/>
                <a:cs typeface="Verdana" panose="020B0604030504040204" pitchFamily="34" charset="0"/>
              </a:rPr>
              <a:t>Committee</a:t>
            </a:r>
            <a:r>
              <a:rPr lang="de-DE" dirty="0">
                <a:ea typeface="Verdana" panose="020B0604030504040204" pitchFamily="34" charset="0"/>
                <a:cs typeface="Verdana" panose="020B0604030504040204" pitchFamily="34" charset="0"/>
              </a:rPr>
              <a:t> of </a:t>
            </a:r>
            <a:r>
              <a:rPr lang="de-DE" dirty="0" err="1" smtClean="0">
                <a:ea typeface="Verdana" panose="020B0604030504040204" pitchFamily="34" charset="0"/>
                <a:cs typeface="Verdana" panose="020B0604030504040204" pitchFamily="34" charset="0"/>
              </a:rPr>
              <a:t>Principals</a:t>
            </a:r>
            <a:r>
              <a:rPr lang="de-DE" dirty="0" smtClean="0">
                <a:ea typeface="Verdana" panose="020B0604030504040204" pitchFamily="34" charset="0"/>
                <a:cs typeface="Verdana" panose="020B0604030504040204" pitchFamily="34" charset="0"/>
              </a:rPr>
              <a:t> </a:t>
            </a:r>
            <a:r>
              <a:rPr lang="de-DE" dirty="0">
                <a:ea typeface="Verdana" panose="020B0604030504040204" pitchFamily="34" charset="0"/>
                <a:cs typeface="Verdana" panose="020B0604030504040204" pitchFamily="34" charset="0"/>
              </a:rPr>
              <a:t>(</a:t>
            </a:r>
            <a:r>
              <a:rPr lang="de-DE" dirty="0" err="1">
                <a:ea typeface="Verdana" panose="020B0604030504040204" pitchFamily="34" charset="0"/>
                <a:cs typeface="Verdana" panose="020B0604030504040204" pitchFamily="34" charset="0"/>
              </a:rPr>
              <a:t>CoP</a:t>
            </a:r>
            <a:r>
              <a:rPr lang="de-DE" dirty="0">
                <a:ea typeface="Verdana" panose="020B0604030504040204" pitchFamily="34" charset="0"/>
                <a:cs typeface="Verdana" panose="020B0604030504040204" pitchFamily="34" charset="0"/>
              </a:rPr>
              <a:t>)</a:t>
            </a:r>
          </a:p>
          <a:p>
            <a:pPr indent="-324000">
              <a:lnSpc>
                <a:spcPts val="2500"/>
              </a:lnSpc>
              <a:spcBef>
                <a:spcPts val="600"/>
              </a:spcBef>
              <a:spcAft>
                <a:spcPts val="600"/>
              </a:spcAft>
            </a:pPr>
            <a:r>
              <a:rPr lang="de-DE" dirty="0">
                <a:ea typeface="Verdana" panose="020B0604030504040204" pitchFamily="34" charset="0"/>
                <a:cs typeface="Verdana" panose="020B0604030504040204" pitchFamily="34" charset="0"/>
              </a:rPr>
              <a:t>Praktische Weiterentwicklung und Organisation durch das </a:t>
            </a:r>
            <a:br>
              <a:rPr lang="de-DE" dirty="0">
                <a:ea typeface="Verdana" panose="020B0604030504040204" pitchFamily="34" charset="0"/>
                <a:cs typeface="Verdana" panose="020B0604030504040204" pitchFamily="34" charset="0"/>
              </a:rPr>
            </a:br>
            <a:r>
              <a:rPr lang="de-DE" dirty="0">
                <a:ea typeface="Verdana" panose="020B0604030504040204" pitchFamily="34" charset="0"/>
                <a:cs typeface="Verdana" panose="020B0604030504040204" pitchFamily="34" charset="0"/>
              </a:rPr>
              <a:t>Joint </a:t>
            </a:r>
            <a:r>
              <a:rPr lang="de-DE" dirty="0" err="1">
                <a:ea typeface="Verdana" panose="020B0604030504040204" pitchFamily="34" charset="0"/>
                <a:cs typeface="Verdana" panose="020B0604030504040204" pitchFamily="34" charset="0"/>
              </a:rPr>
              <a:t>Steering</a:t>
            </a:r>
            <a:r>
              <a:rPr lang="de-DE" dirty="0">
                <a:ea typeface="Verdana" panose="020B0604030504040204" pitchFamily="34" charset="0"/>
                <a:cs typeface="Verdana" panose="020B0604030504040204" pitchFamily="34" charset="0"/>
              </a:rPr>
              <a:t> </a:t>
            </a:r>
            <a:r>
              <a:rPr lang="de-DE" dirty="0" err="1">
                <a:ea typeface="Verdana" panose="020B0604030504040204" pitchFamily="34" charset="0"/>
                <a:cs typeface="Verdana" panose="020B0604030504040204" pitchFamily="34" charset="0"/>
              </a:rPr>
              <a:t>Committee</a:t>
            </a:r>
            <a:r>
              <a:rPr lang="de-DE" dirty="0">
                <a:ea typeface="Verdana" panose="020B0604030504040204" pitchFamily="34" charset="0"/>
                <a:cs typeface="Verdana" panose="020B0604030504040204" pitchFamily="34" charset="0"/>
              </a:rPr>
              <a:t> </a:t>
            </a:r>
            <a:r>
              <a:rPr lang="de-DE" dirty="0" err="1">
                <a:ea typeface="Verdana" panose="020B0604030504040204" pitchFamily="34" charset="0"/>
                <a:cs typeface="Verdana" panose="020B0604030504040204" pitchFamily="34" charset="0"/>
              </a:rPr>
              <a:t>for</a:t>
            </a:r>
            <a:r>
              <a:rPr lang="de-DE" dirty="0">
                <a:ea typeface="Verdana" panose="020B0604030504040204" pitchFamily="34" charset="0"/>
                <a:cs typeface="Verdana" panose="020B0604030504040204" pitchFamily="34" charset="0"/>
              </a:rPr>
              <a:t> Development </a:t>
            </a:r>
            <a:r>
              <a:rPr lang="de-DE" dirty="0" err="1">
                <a:ea typeface="Verdana" panose="020B0604030504040204" pitchFamily="34" charset="0"/>
                <a:cs typeface="Verdana" panose="020B0604030504040204" pitchFamily="34" charset="0"/>
              </a:rPr>
              <a:t>of</a:t>
            </a:r>
            <a:r>
              <a:rPr lang="de-DE" dirty="0">
                <a:ea typeface="Verdana" panose="020B0604030504040204" pitchFamily="34" charset="0"/>
                <a:cs typeface="Verdana" panose="020B0604030504040204" pitchFamily="34" charset="0"/>
              </a:rPr>
              <a:t> RDA (JSC)</a:t>
            </a:r>
          </a:p>
          <a:p>
            <a:pPr indent="-324000">
              <a:lnSpc>
                <a:spcPts val="2500"/>
              </a:lnSpc>
              <a:spcBef>
                <a:spcPts val="600"/>
              </a:spcBef>
              <a:spcAft>
                <a:spcPts val="600"/>
              </a:spcAft>
            </a:pPr>
            <a:r>
              <a:rPr lang="de-DE" dirty="0">
                <a:ea typeface="Verdana" panose="020B0604030504040204" pitchFamily="34" charset="0"/>
                <a:cs typeface="Verdana" panose="020B0604030504040204" pitchFamily="34" charset="0"/>
              </a:rPr>
              <a:t>Vertretung für Deutschland, Österreich und die deutschsprachige </a:t>
            </a:r>
            <a:r>
              <a:rPr lang="de-DE" dirty="0" smtClean="0">
                <a:ea typeface="Verdana" panose="020B0604030504040204" pitchFamily="34" charset="0"/>
                <a:cs typeface="Verdana" panose="020B0604030504040204" pitchFamily="34" charset="0"/>
              </a:rPr>
              <a:t>Schweiz (D-A-CH), sowie seit Einführung der RDA für </a:t>
            </a:r>
            <a:r>
              <a:rPr lang="de-DE" smtClean="0">
                <a:ea typeface="Verdana" panose="020B0604030504040204" pitchFamily="34" charset="0"/>
                <a:cs typeface="Verdana" panose="020B0604030504040204" pitchFamily="34" charset="0"/>
              </a:rPr>
              <a:t>ganz Europa, im </a:t>
            </a:r>
            <a:r>
              <a:rPr lang="de-DE" dirty="0" err="1">
                <a:ea typeface="Verdana" panose="020B0604030504040204" pitchFamily="34" charset="0"/>
                <a:cs typeface="Verdana" panose="020B0604030504040204" pitchFamily="34" charset="0"/>
              </a:rPr>
              <a:t>CoP</a:t>
            </a:r>
            <a:r>
              <a:rPr lang="de-DE" dirty="0">
                <a:ea typeface="Verdana" panose="020B0604030504040204" pitchFamily="34" charset="0"/>
                <a:cs typeface="Verdana" panose="020B0604030504040204" pitchFamily="34" charset="0"/>
              </a:rPr>
              <a:t> und im JSC: Deutsche Nationalbibliothek</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16</a:t>
            </a:fld>
            <a:endParaRPr lang="de-DE">
              <a:solidFill>
                <a:prstClr val="black">
                  <a:tint val="75000"/>
                </a:prstClr>
              </a:solidFill>
            </a:endParaRPr>
          </a:p>
        </p:txBody>
      </p:sp>
      <p:sp>
        <p:nvSpPr>
          <p:cNvPr id="7" name="Fußzeilenplatzhalter 17"/>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Tree>
    <p:extLst>
      <p:ext uri="{BB962C8B-B14F-4D97-AF65-F5344CB8AC3E}">
        <p14:creationId xmlns:p14="http://schemas.microsoft.com/office/powerpoint/2010/main" val="232871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17</a:t>
            </a:fld>
            <a:endParaRPr lang="de-DE">
              <a:solidFill>
                <a:prstClr val="black">
                  <a:tint val="75000"/>
                </a:prstClr>
              </a:solidFill>
            </a:endParaRPr>
          </a:p>
        </p:txBody>
      </p:sp>
      <p:sp>
        <p:nvSpPr>
          <p:cNvPr id="6" name="Fußzeilenplatzhalter 5"/>
          <p:cNvSpPr>
            <a:spLocks noGrp="1"/>
          </p:cNvSpPr>
          <p:nvPr>
            <p:ph type="ftr" sz="quarter" idx="14"/>
          </p:nvPr>
        </p:nvSpPr>
        <p:spPr>
          <a:xfrm>
            <a:off x="467544" y="6376243"/>
            <a:ext cx="7704856"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7" name="Positionsrahmen 6"/>
          <p:cNvSpPr/>
          <p:nvPr/>
        </p:nvSpPr>
        <p:spPr>
          <a:xfrm>
            <a:off x="216024" y="2636912"/>
            <a:ext cx="2915816" cy="1124151"/>
          </a:xfrm>
          <a:prstGeom prst="frame">
            <a:avLst/>
          </a:prstGeom>
          <a:solidFill>
            <a:srgbClr val="0070C0"/>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einfach zu nutzen</a:t>
            </a:r>
          </a:p>
        </p:txBody>
      </p:sp>
      <p:sp>
        <p:nvSpPr>
          <p:cNvPr id="8" name="Positionsrahmen 7"/>
          <p:cNvSpPr/>
          <p:nvPr/>
        </p:nvSpPr>
        <p:spPr>
          <a:xfrm>
            <a:off x="3563888" y="2636912"/>
            <a:ext cx="2232248" cy="1058416"/>
          </a:xfrm>
          <a:prstGeom prst="frame">
            <a:avLst/>
          </a:prstGeom>
          <a:solidFill>
            <a:srgbClr val="BBE0E3"/>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international</a:t>
            </a:r>
          </a:p>
        </p:txBody>
      </p:sp>
      <p:sp>
        <p:nvSpPr>
          <p:cNvPr id="9" name="Positionsrahmen 8"/>
          <p:cNvSpPr/>
          <p:nvPr/>
        </p:nvSpPr>
        <p:spPr>
          <a:xfrm>
            <a:off x="413792" y="4365104"/>
            <a:ext cx="2520280" cy="914400"/>
          </a:xfrm>
          <a:prstGeom prst="frame">
            <a:avLst/>
          </a:prstGeom>
          <a:solidFill>
            <a:srgbClr val="DAEDEF">
              <a:lumMod val="25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basiert auf Prinzipien</a:t>
            </a:r>
          </a:p>
        </p:txBody>
      </p:sp>
      <p:sp>
        <p:nvSpPr>
          <p:cNvPr id="10" name="Positionsrahmen 9"/>
          <p:cNvSpPr/>
          <p:nvPr/>
        </p:nvSpPr>
        <p:spPr>
          <a:xfrm>
            <a:off x="3160904" y="4843394"/>
            <a:ext cx="2646040" cy="1273817"/>
          </a:xfrm>
          <a:prstGeom prst="frame">
            <a:avLst/>
          </a:prstGeom>
          <a:solidFill>
            <a:srgbClr val="2D2D8A">
              <a:lumMod val="60000"/>
              <a:lumOff val="40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für alle Arten von Ressourcen und Inhalten</a:t>
            </a:r>
          </a:p>
        </p:txBody>
      </p:sp>
      <p:sp>
        <p:nvSpPr>
          <p:cNvPr id="11" name="Positionsrahmen 10"/>
          <p:cNvSpPr/>
          <p:nvPr/>
        </p:nvSpPr>
        <p:spPr>
          <a:xfrm>
            <a:off x="5493544" y="3761063"/>
            <a:ext cx="2678856" cy="914400"/>
          </a:xfrm>
          <a:prstGeom prst="frame">
            <a:avLst/>
          </a:prstGeom>
          <a:solidFill>
            <a:srgbClr val="BBE0E3">
              <a:lumMod val="50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für digitale Umgebungen</a:t>
            </a:r>
          </a:p>
        </p:txBody>
      </p:sp>
      <p:sp>
        <p:nvSpPr>
          <p:cNvPr id="12" name="Positionsrahmen 11"/>
          <p:cNvSpPr/>
          <p:nvPr/>
        </p:nvSpPr>
        <p:spPr>
          <a:xfrm>
            <a:off x="6084168" y="4869160"/>
            <a:ext cx="2808312" cy="914400"/>
          </a:xfrm>
          <a:prstGeom prst="frame">
            <a:avLst/>
          </a:prstGeom>
          <a:solidFill>
            <a:srgbClr val="BBE0E3">
              <a:lumMod val="75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formatunabhängig</a:t>
            </a:r>
          </a:p>
        </p:txBody>
      </p:sp>
      <p:sp>
        <p:nvSpPr>
          <p:cNvPr id="13" name="Positionsrahmen 12"/>
          <p:cNvSpPr/>
          <p:nvPr/>
        </p:nvSpPr>
        <p:spPr>
          <a:xfrm>
            <a:off x="6084167" y="1988840"/>
            <a:ext cx="2621043" cy="1285674"/>
          </a:xfrm>
          <a:prstGeom prst="frame">
            <a:avLst/>
          </a:prstGeom>
          <a:solidFill>
            <a:srgbClr val="2D2D8A">
              <a:lumMod val="75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latin typeface="Verdana" panose="020B0604030504040204" pitchFamily="34" charset="0"/>
                <a:ea typeface="Verdana" panose="020B0604030504040204" pitchFamily="34" charset="0"/>
                <a:cs typeface="Verdana" panose="020B0604030504040204" pitchFamily="34" charset="0"/>
              </a:rPr>
              <a:t>Bibliotheken, Museen, Archive</a:t>
            </a: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16" y="645544"/>
            <a:ext cx="4752528" cy="1318566"/>
          </a:xfrm>
          <a:prstGeom prst="rect">
            <a:avLst/>
          </a:prstGeom>
        </p:spPr>
      </p:pic>
      <p:sp>
        <p:nvSpPr>
          <p:cNvPr id="15" name="Textfeld 14"/>
          <p:cNvSpPr txBox="1"/>
          <p:nvPr/>
        </p:nvSpPr>
        <p:spPr>
          <a:xfrm>
            <a:off x="5796136" y="6021288"/>
            <a:ext cx="3107665" cy="369332"/>
          </a:xfrm>
          <a:prstGeom prst="rect">
            <a:avLst/>
          </a:prstGeom>
          <a:noFill/>
        </p:spPr>
        <p:txBody>
          <a:bodyPr wrap="square" rtlCol="0">
            <a:spAutoFit/>
          </a:bodyPr>
          <a:lstStyle/>
          <a:p>
            <a:r>
              <a:rPr lang="de-DE" sz="600" dirty="0">
                <a:solidFill>
                  <a:prstClr val="black"/>
                </a:solidFill>
              </a:rPr>
              <a:t>Screenshot aus dem RDA Toolkit  mit Genehmigung der RDA-Verleger </a:t>
            </a:r>
            <a:br>
              <a:rPr lang="de-DE" sz="600" dirty="0">
                <a:solidFill>
                  <a:prstClr val="black"/>
                </a:solidFill>
              </a:rPr>
            </a:br>
            <a:r>
              <a:rPr lang="de-DE" sz="600" dirty="0">
                <a:solidFill>
                  <a:prstClr val="black"/>
                </a:solidFill>
              </a:rPr>
              <a:t>(American Library </a:t>
            </a:r>
            <a:r>
              <a:rPr lang="de-DE" sz="600" dirty="0" err="1">
                <a:solidFill>
                  <a:prstClr val="black"/>
                </a:solidFill>
              </a:rPr>
              <a:t>Association</a:t>
            </a:r>
            <a:r>
              <a:rPr lang="de-DE" sz="600" dirty="0">
                <a:solidFill>
                  <a:prstClr val="black"/>
                </a:solidFill>
              </a:rPr>
              <a:t>, </a:t>
            </a:r>
            <a:r>
              <a:rPr lang="de-DE" sz="600" dirty="0" err="1">
                <a:solidFill>
                  <a:prstClr val="black"/>
                </a:solidFill>
              </a:rPr>
              <a:t>Canadian</a:t>
            </a:r>
            <a:r>
              <a:rPr lang="de-DE" sz="600" dirty="0">
                <a:solidFill>
                  <a:prstClr val="black"/>
                </a:solidFill>
              </a:rPr>
              <a:t> Library </a:t>
            </a:r>
            <a:r>
              <a:rPr lang="de-DE" sz="600" dirty="0" err="1">
                <a:solidFill>
                  <a:prstClr val="black"/>
                </a:solidFill>
              </a:rPr>
              <a:t>Association</a:t>
            </a:r>
            <a:r>
              <a:rPr lang="de-DE" sz="600" dirty="0">
                <a:solidFill>
                  <a:prstClr val="black"/>
                </a:solidFill>
              </a:rPr>
              <a:t>, und CILIP: </a:t>
            </a:r>
            <a:r>
              <a:rPr lang="de-DE" sz="600" dirty="0" err="1">
                <a:solidFill>
                  <a:prstClr val="black"/>
                </a:solidFill>
              </a:rPr>
              <a:t>Chartered</a:t>
            </a:r>
            <a:r>
              <a:rPr lang="de-DE" sz="600" dirty="0">
                <a:solidFill>
                  <a:prstClr val="black"/>
                </a:solidFill>
              </a:rPr>
              <a:t> Institute </a:t>
            </a:r>
            <a:r>
              <a:rPr lang="de-DE" sz="600" dirty="0" err="1">
                <a:solidFill>
                  <a:prstClr val="black"/>
                </a:solidFill>
              </a:rPr>
              <a:t>of</a:t>
            </a:r>
            <a:r>
              <a:rPr lang="de-DE" sz="600" dirty="0">
                <a:solidFill>
                  <a:prstClr val="black"/>
                </a:solidFill>
              </a:rPr>
              <a:t> Library </a:t>
            </a:r>
            <a:r>
              <a:rPr lang="de-DE" sz="600" dirty="0" err="1">
                <a:solidFill>
                  <a:prstClr val="black"/>
                </a:solidFill>
              </a:rPr>
              <a:t>and</a:t>
            </a:r>
            <a:r>
              <a:rPr lang="de-DE" sz="600" dirty="0">
                <a:solidFill>
                  <a:prstClr val="black"/>
                </a:solidFill>
              </a:rPr>
              <a:t> Information Professionals)</a:t>
            </a:r>
          </a:p>
        </p:txBody>
      </p:sp>
    </p:spTree>
    <p:extLst>
      <p:ext uri="{BB962C8B-B14F-4D97-AF65-F5344CB8AC3E}">
        <p14:creationId xmlns:p14="http://schemas.microsoft.com/office/powerpoint/2010/main" val="186346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RDA Toolkit</a:t>
            </a:r>
            <a:endParaRPr lang="de-DE" dirty="0"/>
          </a:p>
        </p:txBody>
      </p:sp>
      <p:sp>
        <p:nvSpPr>
          <p:cNvPr id="4" name="Fußzeilenplatzhalter 3"/>
          <p:cNvSpPr>
            <a:spLocks noGrp="1"/>
          </p:cNvSpPr>
          <p:nvPr>
            <p:ph type="ftr" sz="quarter" idx="14"/>
          </p:nvPr>
        </p:nvSpPr>
        <p:spPr>
          <a:xfrm>
            <a:off x="467544" y="6376243"/>
            <a:ext cx="7056784"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18</a:t>
            </a:fld>
            <a:endParaRPr lang="de-DE">
              <a:solidFill>
                <a:prstClr val="black">
                  <a:tint val="75000"/>
                </a:prstClr>
              </a:solidFill>
            </a:endParaRPr>
          </a:p>
        </p:txBody>
      </p:sp>
      <p:sp>
        <p:nvSpPr>
          <p:cNvPr id="8" name="Rechteck 7"/>
          <p:cNvSpPr/>
          <p:nvPr/>
        </p:nvSpPr>
        <p:spPr>
          <a:xfrm>
            <a:off x="4716016" y="5291916"/>
            <a:ext cx="3567002" cy="369332"/>
          </a:xfrm>
          <a:prstGeom prst="rect">
            <a:avLst/>
          </a:prstGeom>
        </p:spPr>
        <p:txBody>
          <a:bodyPr wrap="none">
            <a:spAutoFit/>
          </a:bodyPr>
          <a:lstStyle/>
          <a:p>
            <a:r>
              <a:rPr lang="de-DE"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http://access.rdatoolkit.org/</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635720" y="5301208"/>
            <a:ext cx="3369962" cy="369332"/>
          </a:xfrm>
          <a:prstGeom prst="rect">
            <a:avLst/>
          </a:prstGeom>
        </p:spPr>
        <p:txBody>
          <a:bodyPr wrap="none">
            <a:spAutoFit/>
          </a:bodyPr>
          <a:lstStyle/>
          <a:p>
            <a:r>
              <a:rPr lang="de-DE" dirty="0">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http://www.rdatoolkit.org/</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feld 9"/>
          <p:cNvSpPr txBox="1"/>
          <p:nvPr/>
        </p:nvSpPr>
        <p:spPr>
          <a:xfrm>
            <a:off x="5756959" y="5930696"/>
            <a:ext cx="3107665" cy="369332"/>
          </a:xfrm>
          <a:prstGeom prst="rect">
            <a:avLst/>
          </a:prstGeom>
          <a:noFill/>
        </p:spPr>
        <p:txBody>
          <a:bodyPr wrap="square" rtlCol="0">
            <a:spAutoFit/>
          </a:bodyPr>
          <a:lstStyle/>
          <a:p>
            <a:r>
              <a:rPr lang="de-DE" sz="600" dirty="0">
                <a:solidFill>
                  <a:prstClr val="black"/>
                </a:solidFill>
              </a:rPr>
              <a:t>Screenshot aus dem RDA Toolkit  mit Genehmigung der RDA-Verleger </a:t>
            </a:r>
            <a:br>
              <a:rPr lang="de-DE" sz="600" dirty="0">
                <a:solidFill>
                  <a:prstClr val="black"/>
                </a:solidFill>
              </a:rPr>
            </a:br>
            <a:r>
              <a:rPr lang="de-DE" sz="600" dirty="0">
                <a:solidFill>
                  <a:prstClr val="black"/>
                </a:solidFill>
              </a:rPr>
              <a:t>(American Library </a:t>
            </a:r>
            <a:r>
              <a:rPr lang="de-DE" sz="600" dirty="0" err="1">
                <a:solidFill>
                  <a:prstClr val="black"/>
                </a:solidFill>
              </a:rPr>
              <a:t>Association</a:t>
            </a:r>
            <a:r>
              <a:rPr lang="de-DE" sz="600" dirty="0">
                <a:solidFill>
                  <a:prstClr val="black"/>
                </a:solidFill>
              </a:rPr>
              <a:t>, </a:t>
            </a:r>
            <a:r>
              <a:rPr lang="de-DE" sz="600" dirty="0" err="1">
                <a:solidFill>
                  <a:prstClr val="black"/>
                </a:solidFill>
              </a:rPr>
              <a:t>Canadian</a:t>
            </a:r>
            <a:r>
              <a:rPr lang="de-DE" sz="600" dirty="0">
                <a:solidFill>
                  <a:prstClr val="black"/>
                </a:solidFill>
              </a:rPr>
              <a:t> Library </a:t>
            </a:r>
            <a:r>
              <a:rPr lang="de-DE" sz="600" dirty="0" err="1">
                <a:solidFill>
                  <a:prstClr val="black"/>
                </a:solidFill>
              </a:rPr>
              <a:t>Association</a:t>
            </a:r>
            <a:r>
              <a:rPr lang="de-DE" sz="600" dirty="0">
                <a:solidFill>
                  <a:prstClr val="black"/>
                </a:solidFill>
              </a:rPr>
              <a:t>, und CILIP: </a:t>
            </a:r>
            <a:r>
              <a:rPr lang="de-DE" sz="600" dirty="0" err="1">
                <a:solidFill>
                  <a:prstClr val="black"/>
                </a:solidFill>
              </a:rPr>
              <a:t>Chartered</a:t>
            </a:r>
            <a:r>
              <a:rPr lang="de-DE" sz="600" dirty="0">
                <a:solidFill>
                  <a:prstClr val="black"/>
                </a:solidFill>
              </a:rPr>
              <a:t> Institute </a:t>
            </a:r>
            <a:r>
              <a:rPr lang="de-DE" sz="600" dirty="0" err="1">
                <a:solidFill>
                  <a:prstClr val="black"/>
                </a:solidFill>
              </a:rPr>
              <a:t>of</a:t>
            </a:r>
            <a:r>
              <a:rPr lang="de-DE" sz="600" dirty="0">
                <a:solidFill>
                  <a:prstClr val="black"/>
                </a:solidFill>
              </a:rPr>
              <a:t> Library </a:t>
            </a:r>
            <a:r>
              <a:rPr lang="de-DE" sz="600" dirty="0" err="1">
                <a:solidFill>
                  <a:prstClr val="black"/>
                </a:solidFill>
              </a:rPr>
              <a:t>and</a:t>
            </a:r>
            <a:r>
              <a:rPr lang="de-DE" sz="600" dirty="0">
                <a:solidFill>
                  <a:prstClr val="black"/>
                </a:solidFill>
              </a:rPr>
              <a:t> Information Professionals)</a:t>
            </a: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764704"/>
            <a:ext cx="6840760" cy="4378498"/>
          </a:xfrm>
          <a:prstGeom prst="rect">
            <a:avLst/>
          </a:prstGeom>
        </p:spPr>
      </p:pic>
    </p:spTree>
    <p:extLst>
      <p:ext uri="{BB962C8B-B14F-4D97-AF65-F5344CB8AC3E}">
        <p14:creationId xmlns:p14="http://schemas.microsoft.com/office/powerpoint/2010/main" val="845336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19</a:t>
            </a:fld>
            <a:endParaRPr lang="de-DE">
              <a:solidFill>
                <a:prstClr val="black">
                  <a:tint val="75000"/>
                </a:prstClr>
              </a:solidFill>
            </a:endParaRPr>
          </a:p>
        </p:txBody>
      </p:sp>
      <p:sp>
        <p:nvSpPr>
          <p:cNvPr id="9" name="Textfeld 8"/>
          <p:cNvSpPr txBox="1"/>
          <p:nvPr/>
        </p:nvSpPr>
        <p:spPr>
          <a:xfrm>
            <a:off x="5604287" y="5221766"/>
            <a:ext cx="3107665" cy="369332"/>
          </a:xfrm>
          <a:prstGeom prst="rect">
            <a:avLst/>
          </a:prstGeom>
          <a:noFill/>
        </p:spPr>
        <p:txBody>
          <a:bodyPr wrap="square" rtlCol="0">
            <a:spAutoFit/>
          </a:bodyPr>
          <a:lstStyle/>
          <a:p>
            <a:r>
              <a:rPr lang="de-DE" sz="600" dirty="0">
                <a:solidFill>
                  <a:prstClr val="black"/>
                </a:solidFill>
              </a:rPr>
              <a:t>Screenshot aus dem RDA-Toolkit  mit Genehmigung der RDA-Verleger </a:t>
            </a:r>
            <a:br>
              <a:rPr lang="de-DE" sz="600" dirty="0">
                <a:solidFill>
                  <a:prstClr val="black"/>
                </a:solidFill>
              </a:rPr>
            </a:br>
            <a:r>
              <a:rPr lang="de-DE" sz="600" dirty="0">
                <a:solidFill>
                  <a:prstClr val="black"/>
                </a:solidFill>
              </a:rPr>
              <a:t>(American Library </a:t>
            </a:r>
            <a:r>
              <a:rPr lang="de-DE" sz="600" dirty="0" err="1">
                <a:solidFill>
                  <a:prstClr val="black"/>
                </a:solidFill>
              </a:rPr>
              <a:t>Association</a:t>
            </a:r>
            <a:r>
              <a:rPr lang="de-DE" sz="600" dirty="0">
                <a:solidFill>
                  <a:prstClr val="black"/>
                </a:solidFill>
              </a:rPr>
              <a:t>, </a:t>
            </a:r>
            <a:r>
              <a:rPr lang="de-DE" sz="600" dirty="0" err="1">
                <a:solidFill>
                  <a:prstClr val="black"/>
                </a:solidFill>
              </a:rPr>
              <a:t>Canadian</a:t>
            </a:r>
            <a:r>
              <a:rPr lang="de-DE" sz="600" dirty="0">
                <a:solidFill>
                  <a:prstClr val="black"/>
                </a:solidFill>
              </a:rPr>
              <a:t> Library </a:t>
            </a:r>
            <a:r>
              <a:rPr lang="de-DE" sz="600" dirty="0" err="1">
                <a:solidFill>
                  <a:prstClr val="black"/>
                </a:solidFill>
              </a:rPr>
              <a:t>Association</a:t>
            </a:r>
            <a:r>
              <a:rPr lang="de-DE" sz="600" dirty="0">
                <a:solidFill>
                  <a:prstClr val="black"/>
                </a:solidFill>
              </a:rPr>
              <a:t>, und CILIP: </a:t>
            </a:r>
            <a:r>
              <a:rPr lang="de-DE" sz="600" dirty="0" err="1">
                <a:solidFill>
                  <a:prstClr val="black"/>
                </a:solidFill>
              </a:rPr>
              <a:t>Chartered</a:t>
            </a:r>
            <a:r>
              <a:rPr lang="de-DE" sz="600" dirty="0">
                <a:solidFill>
                  <a:prstClr val="black"/>
                </a:solidFill>
              </a:rPr>
              <a:t> Institute </a:t>
            </a:r>
            <a:r>
              <a:rPr lang="de-DE" sz="600" dirty="0" err="1">
                <a:solidFill>
                  <a:prstClr val="black"/>
                </a:solidFill>
              </a:rPr>
              <a:t>of</a:t>
            </a:r>
            <a:r>
              <a:rPr lang="de-DE" sz="600" dirty="0">
                <a:solidFill>
                  <a:prstClr val="black"/>
                </a:solidFill>
              </a:rPr>
              <a:t> Library </a:t>
            </a:r>
            <a:r>
              <a:rPr lang="de-DE" sz="600" dirty="0" err="1">
                <a:solidFill>
                  <a:prstClr val="black"/>
                </a:solidFill>
              </a:rPr>
              <a:t>and</a:t>
            </a:r>
            <a:r>
              <a:rPr lang="de-DE" sz="600" dirty="0">
                <a:solidFill>
                  <a:prstClr val="black"/>
                </a:solidFill>
              </a:rPr>
              <a:t> Information Professionals)</a:t>
            </a:r>
          </a:p>
        </p:txBody>
      </p:sp>
      <p:sp>
        <p:nvSpPr>
          <p:cNvPr id="11" name="Fußzeilenplatzhalter 10"/>
          <p:cNvSpPr>
            <a:spLocks noGrp="1"/>
          </p:cNvSpPr>
          <p:nvPr>
            <p:ph type="ftr" sz="quarter" idx="14"/>
          </p:nvPr>
        </p:nvSpPr>
        <p:spPr>
          <a:xfrm>
            <a:off x="467544" y="6376243"/>
            <a:ext cx="7344816"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pic>
        <p:nvPicPr>
          <p:cNvPr id="3" name="Grafik 2"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908720"/>
            <a:ext cx="8100392" cy="4311186"/>
          </a:xfrm>
          <a:prstGeom prst="rect">
            <a:avLst/>
          </a:prstGeom>
        </p:spPr>
      </p:pic>
      <p:cxnSp>
        <p:nvCxnSpPr>
          <p:cNvPr id="8" name="Gerade Verbindung mit Pfeil 7"/>
          <p:cNvCxnSpPr/>
          <p:nvPr/>
        </p:nvCxnSpPr>
        <p:spPr>
          <a:xfrm flipV="1">
            <a:off x="362928" y="1412776"/>
            <a:ext cx="233952" cy="72008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0193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Einführung und Grundlagen</a:t>
            </a:r>
            <a:br>
              <a:rPr lang="de-DE" sz="2800" dirty="0" smtClean="0"/>
            </a:b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Modul 1</a:t>
            </a:r>
            <a:endParaRPr lang="de-DE"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solidFill>
                  <a:prstClr val="black">
                    <a:tint val="75000"/>
                  </a:prstClr>
                </a:solidFill>
              </a:rPr>
              <a:pPr/>
              <a:t>2</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6" name="Rechteck 5"/>
          <p:cNvSpPr/>
          <p:nvPr/>
        </p:nvSpPr>
        <p:spPr>
          <a:xfrm>
            <a:off x="651198" y="4541118"/>
            <a:ext cx="7560840" cy="11921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Konzeptionelle Modelle der RDA</a:t>
            </a:r>
            <a:endParaRPr lang="de-DE" sz="2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5384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Anwendungsrichtlinien</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20</a:t>
            </a:fld>
            <a:endParaRPr lang="de-DE">
              <a:solidFill>
                <a:prstClr val="black">
                  <a:tint val="75000"/>
                </a:prstClr>
              </a:solidFill>
            </a:endParaRPr>
          </a:p>
        </p:txBody>
      </p:sp>
      <p:sp>
        <p:nvSpPr>
          <p:cNvPr id="8" name="Textfeld 7"/>
          <p:cNvSpPr txBox="1"/>
          <p:nvPr/>
        </p:nvSpPr>
        <p:spPr>
          <a:xfrm>
            <a:off x="5460271" y="4451754"/>
            <a:ext cx="3107665" cy="369332"/>
          </a:xfrm>
          <a:prstGeom prst="rect">
            <a:avLst/>
          </a:prstGeom>
          <a:noFill/>
        </p:spPr>
        <p:txBody>
          <a:bodyPr wrap="square" rtlCol="0">
            <a:spAutoFit/>
          </a:bodyPr>
          <a:lstStyle/>
          <a:p>
            <a:r>
              <a:rPr lang="de-DE" sz="600" dirty="0">
                <a:solidFill>
                  <a:prstClr val="black"/>
                </a:solidFill>
              </a:rPr>
              <a:t>Screenshot aus dem RDA Toolkit  mit Genehmigung der RDA-Verleger </a:t>
            </a:r>
            <a:br>
              <a:rPr lang="de-DE" sz="600" dirty="0">
                <a:solidFill>
                  <a:prstClr val="black"/>
                </a:solidFill>
              </a:rPr>
            </a:br>
            <a:r>
              <a:rPr lang="de-DE" sz="600" dirty="0">
                <a:solidFill>
                  <a:prstClr val="black"/>
                </a:solidFill>
              </a:rPr>
              <a:t>(American Library </a:t>
            </a:r>
            <a:r>
              <a:rPr lang="de-DE" sz="600" dirty="0" err="1">
                <a:solidFill>
                  <a:prstClr val="black"/>
                </a:solidFill>
              </a:rPr>
              <a:t>Association</a:t>
            </a:r>
            <a:r>
              <a:rPr lang="de-DE" sz="600" dirty="0">
                <a:solidFill>
                  <a:prstClr val="black"/>
                </a:solidFill>
              </a:rPr>
              <a:t>, </a:t>
            </a:r>
            <a:r>
              <a:rPr lang="de-DE" sz="600" dirty="0" err="1">
                <a:solidFill>
                  <a:prstClr val="black"/>
                </a:solidFill>
              </a:rPr>
              <a:t>Canadian</a:t>
            </a:r>
            <a:r>
              <a:rPr lang="de-DE" sz="600" dirty="0">
                <a:solidFill>
                  <a:prstClr val="black"/>
                </a:solidFill>
              </a:rPr>
              <a:t> Library </a:t>
            </a:r>
            <a:r>
              <a:rPr lang="de-DE" sz="600" dirty="0" err="1">
                <a:solidFill>
                  <a:prstClr val="black"/>
                </a:solidFill>
              </a:rPr>
              <a:t>Association</a:t>
            </a:r>
            <a:r>
              <a:rPr lang="de-DE" sz="600" dirty="0">
                <a:solidFill>
                  <a:prstClr val="black"/>
                </a:solidFill>
              </a:rPr>
              <a:t>, und CILIP: </a:t>
            </a:r>
            <a:r>
              <a:rPr lang="de-DE" sz="600" dirty="0" err="1">
                <a:solidFill>
                  <a:prstClr val="black"/>
                </a:solidFill>
              </a:rPr>
              <a:t>Chartered</a:t>
            </a:r>
            <a:r>
              <a:rPr lang="de-DE" sz="600" dirty="0">
                <a:solidFill>
                  <a:prstClr val="black"/>
                </a:solidFill>
              </a:rPr>
              <a:t> Institute </a:t>
            </a:r>
            <a:r>
              <a:rPr lang="de-DE" sz="600" dirty="0" err="1">
                <a:solidFill>
                  <a:prstClr val="black"/>
                </a:solidFill>
              </a:rPr>
              <a:t>of</a:t>
            </a:r>
            <a:r>
              <a:rPr lang="de-DE" sz="600" dirty="0">
                <a:solidFill>
                  <a:prstClr val="black"/>
                </a:solidFill>
              </a:rPr>
              <a:t> Library </a:t>
            </a:r>
            <a:r>
              <a:rPr lang="de-DE" sz="600" dirty="0" err="1">
                <a:solidFill>
                  <a:prstClr val="black"/>
                </a:solidFill>
              </a:rPr>
              <a:t>and</a:t>
            </a:r>
            <a:r>
              <a:rPr lang="de-DE" sz="600" dirty="0">
                <a:solidFill>
                  <a:prstClr val="black"/>
                </a:solidFill>
              </a:rPr>
              <a:t> Information Professionals)</a:t>
            </a:r>
          </a:p>
        </p:txBody>
      </p:sp>
      <p:pic>
        <p:nvPicPr>
          <p:cNvPr id="10" name="Grafik 9"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052736"/>
            <a:ext cx="8028384" cy="3399018"/>
          </a:xfrm>
          <a:prstGeom prst="rect">
            <a:avLst/>
          </a:prstGeom>
        </p:spPr>
      </p:pic>
      <p:cxnSp>
        <p:nvCxnSpPr>
          <p:cNvPr id="7" name="Gerade Verbindung mit Pfeil 6"/>
          <p:cNvCxnSpPr/>
          <p:nvPr/>
        </p:nvCxnSpPr>
        <p:spPr>
          <a:xfrm flipH="1" flipV="1">
            <a:off x="4012753" y="3068960"/>
            <a:ext cx="1351335" cy="97210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202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D-A-CH im </a:t>
            </a:r>
            <a:r>
              <a:rPr lang="de-DE" dirty="0" smtClean="0"/>
              <a:t>RDA Toolkit</a:t>
            </a:r>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21</a:t>
            </a:fld>
            <a:endParaRPr lang="de-DE">
              <a:solidFill>
                <a:prstClr val="black">
                  <a:tint val="75000"/>
                </a:prstClr>
              </a:solidFill>
            </a:endParaRPr>
          </a:p>
        </p:txBody>
      </p:sp>
      <p:sp>
        <p:nvSpPr>
          <p:cNvPr id="7" name="Textfeld 6"/>
          <p:cNvSpPr txBox="1"/>
          <p:nvPr/>
        </p:nvSpPr>
        <p:spPr>
          <a:xfrm>
            <a:off x="5580111" y="5525651"/>
            <a:ext cx="3107665" cy="369332"/>
          </a:xfrm>
          <a:prstGeom prst="rect">
            <a:avLst/>
          </a:prstGeom>
          <a:noFill/>
        </p:spPr>
        <p:txBody>
          <a:bodyPr wrap="square" rtlCol="0">
            <a:spAutoFit/>
          </a:bodyPr>
          <a:lstStyle/>
          <a:p>
            <a:r>
              <a:rPr lang="de-DE" sz="600" dirty="0">
                <a:solidFill>
                  <a:prstClr val="black"/>
                </a:solidFill>
              </a:rPr>
              <a:t>Screenshot aus dem RDA Toolkit  mit Genehmigung der RDA-Verleger </a:t>
            </a:r>
            <a:br>
              <a:rPr lang="de-DE" sz="600" dirty="0">
                <a:solidFill>
                  <a:prstClr val="black"/>
                </a:solidFill>
              </a:rPr>
            </a:br>
            <a:r>
              <a:rPr lang="de-DE" sz="600" dirty="0">
                <a:solidFill>
                  <a:prstClr val="black"/>
                </a:solidFill>
              </a:rPr>
              <a:t>(American Library </a:t>
            </a:r>
            <a:r>
              <a:rPr lang="de-DE" sz="600" dirty="0" err="1">
                <a:solidFill>
                  <a:prstClr val="black"/>
                </a:solidFill>
              </a:rPr>
              <a:t>Association</a:t>
            </a:r>
            <a:r>
              <a:rPr lang="de-DE" sz="600" dirty="0">
                <a:solidFill>
                  <a:prstClr val="black"/>
                </a:solidFill>
              </a:rPr>
              <a:t>, </a:t>
            </a:r>
            <a:r>
              <a:rPr lang="de-DE" sz="600" dirty="0" err="1">
                <a:solidFill>
                  <a:prstClr val="black"/>
                </a:solidFill>
              </a:rPr>
              <a:t>Canadian</a:t>
            </a:r>
            <a:r>
              <a:rPr lang="de-DE" sz="600" dirty="0">
                <a:solidFill>
                  <a:prstClr val="black"/>
                </a:solidFill>
              </a:rPr>
              <a:t> Library </a:t>
            </a:r>
            <a:r>
              <a:rPr lang="de-DE" sz="600" dirty="0" err="1">
                <a:solidFill>
                  <a:prstClr val="black"/>
                </a:solidFill>
              </a:rPr>
              <a:t>Association</a:t>
            </a:r>
            <a:r>
              <a:rPr lang="de-DE" sz="600" dirty="0">
                <a:solidFill>
                  <a:prstClr val="black"/>
                </a:solidFill>
              </a:rPr>
              <a:t>, und CILIP: </a:t>
            </a:r>
            <a:r>
              <a:rPr lang="de-DE" sz="600" dirty="0" err="1">
                <a:solidFill>
                  <a:prstClr val="black"/>
                </a:solidFill>
              </a:rPr>
              <a:t>Chartered</a:t>
            </a:r>
            <a:r>
              <a:rPr lang="de-DE" sz="600" dirty="0">
                <a:solidFill>
                  <a:prstClr val="black"/>
                </a:solidFill>
              </a:rPr>
              <a:t> Institute </a:t>
            </a:r>
            <a:r>
              <a:rPr lang="de-DE" sz="600" dirty="0" err="1">
                <a:solidFill>
                  <a:prstClr val="black"/>
                </a:solidFill>
              </a:rPr>
              <a:t>of</a:t>
            </a:r>
            <a:r>
              <a:rPr lang="de-DE" sz="600" dirty="0">
                <a:solidFill>
                  <a:prstClr val="black"/>
                </a:solidFill>
              </a:rPr>
              <a:t> Library </a:t>
            </a:r>
            <a:r>
              <a:rPr lang="de-DE" sz="600" dirty="0" err="1">
                <a:solidFill>
                  <a:prstClr val="black"/>
                </a:solidFill>
              </a:rPr>
              <a:t>and</a:t>
            </a:r>
            <a:r>
              <a:rPr lang="de-DE" sz="600" dirty="0">
                <a:solidFill>
                  <a:prstClr val="black"/>
                </a:solidFill>
              </a:rPr>
              <a:t> Information Professionals)</a:t>
            </a:r>
          </a:p>
        </p:txBody>
      </p:sp>
      <p:pic>
        <p:nvPicPr>
          <p:cNvPr id="3" name="Grafik 2"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10" y="1268760"/>
            <a:ext cx="8088630" cy="4287600"/>
          </a:xfrm>
          <a:prstGeom prst="rect">
            <a:avLst/>
          </a:prstGeom>
        </p:spPr>
      </p:pic>
    </p:spTree>
    <p:extLst>
      <p:ext uri="{BB962C8B-B14F-4D97-AF65-F5344CB8AC3E}">
        <p14:creationId xmlns:p14="http://schemas.microsoft.com/office/powerpoint/2010/main" val="625938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22</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056784"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7" name="Ellipse 6"/>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rPr>
              <a:t>RDA</a:t>
            </a:r>
          </a:p>
        </p:txBody>
      </p:sp>
      <p:sp>
        <p:nvSpPr>
          <p:cNvPr id="8" name="Ellipse 7"/>
          <p:cNvSpPr/>
          <p:nvPr/>
        </p:nvSpPr>
        <p:spPr>
          <a:xfrm>
            <a:off x="1153731" y="3086148"/>
            <a:ext cx="2484482" cy="125122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Aufbau und Struktur </a:t>
            </a:r>
          </a:p>
        </p:txBody>
      </p:sp>
      <p:sp>
        <p:nvSpPr>
          <p:cNvPr id="9" name="Rechteck 8"/>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Entität</a:t>
            </a:r>
          </a:p>
        </p:txBody>
      </p:sp>
      <p:sp>
        <p:nvSpPr>
          <p:cNvPr id="10" name="Rechteck 9"/>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Beziehung</a:t>
            </a:r>
          </a:p>
        </p:txBody>
      </p:sp>
      <p:sp>
        <p:nvSpPr>
          <p:cNvPr id="11" name="Rechteck 10"/>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a:solidFill>
                  <a:srgbClr val="000000"/>
                </a:solidFill>
                <a:latin typeface="Verdana" panose="020B0604030504040204" pitchFamily="34" charset="0"/>
                <a:ea typeface="Verdana" panose="020B0604030504040204" pitchFamily="34" charset="0"/>
                <a:cs typeface="Verdana" panose="020B0604030504040204" pitchFamily="34" charset="0"/>
              </a:rPr>
              <a:t>Merkmal</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eck 11"/>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Entstehung und Organisation</a:t>
            </a:r>
          </a:p>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RDA Toolkit</a:t>
            </a:r>
          </a:p>
        </p:txBody>
      </p:sp>
      <p:sp>
        <p:nvSpPr>
          <p:cNvPr id="13" name="Rechteck 12"/>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FRBR</a:t>
            </a:r>
          </a:p>
        </p:txBody>
      </p:sp>
    </p:spTree>
    <p:extLst>
      <p:ext uri="{BB962C8B-B14F-4D97-AF65-F5344CB8AC3E}">
        <p14:creationId xmlns:p14="http://schemas.microsoft.com/office/powerpoint/2010/main" val="51625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Einführung und Grundlagen</a:t>
            </a:r>
            <a:br>
              <a:rPr lang="de-DE" sz="2800" dirty="0" smtClean="0"/>
            </a:b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black"/>
                </a:solidFill>
                <a:ea typeface="Verdana" panose="020B0604030504040204" pitchFamily="34" charset="0"/>
                <a:cs typeface="Verdana" panose="020B0604030504040204" pitchFamily="34" charset="0"/>
              </a:rPr>
              <a:t>Modul 1</a:t>
            </a:r>
          </a:p>
        </p:txBody>
      </p:sp>
      <p:sp>
        <p:nvSpPr>
          <p:cNvPr id="8" name="Foliennummernplatzhalter 7"/>
          <p:cNvSpPr>
            <a:spLocks noGrp="1"/>
          </p:cNvSpPr>
          <p:nvPr>
            <p:ph type="sldNum" sz="quarter" idx="4"/>
          </p:nvPr>
        </p:nvSpPr>
        <p:spPr/>
        <p:txBody>
          <a:bodyPr/>
          <a:lstStyle/>
          <a:p>
            <a:fld id="{8A6690F1-7CA1-4166-A522-500460961984}" type="slidenum">
              <a:rPr lang="de-DE" smtClean="0">
                <a:solidFill>
                  <a:prstClr val="black">
                    <a:tint val="75000"/>
                  </a:prstClr>
                </a:solidFill>
              </a:rPr>
              <a:pPr/>
              <a:t>23</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7" name="Rechteck 6"/>
          <p:cNvSpPr/>
          <p:nvPr/>
        </p:nvSpPr>
        <p:spPr>
          <a:xfrm>
            <a:off x="655787" y="4437112"/>
            <a:ext cx="7560840" cy="12961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prstClr val="black"/>
                </a:solidFill>
                <a:ea typeface="Verdana" panose="020B0604030504040204" pitchFamily="34" charset="0"/>
                <a:cs typeface="Verdana" panose="020B0604030504040204" pitchFamily="34" charset="0"/>
              </a:rPr>
              <a:t>Grundbegriffe für die Einführung der RDA</a:t>
            </a:r>
          </a:p>
        </p:txBody>
      </p:sp>
    </p:spTree>
    <p:extLst>
      <p:ext uri="{BB962C8B-B14F-4D97-AF65-F5344CB8AC3E}">
        <p14:creationId xmlns:p14="http://schemas.microsoft.com/office/powerpoint/2010/main" val="2237527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Grundlegende Begriffe in </a:t>
            </a:r>
            <a:r>
              <a:rPr lang="de-DE" dirty="0" smtClean="0"/>
              <a:t>RDA</a:t>
            </a:r>
            <a:endParaRPr lang="de-DE" dirty="0"/>
          </a:p>
        </p:txBody>
      </p:sp>
      <p:sp>
        <p:nvSpPr>
          <p:cNvPr id="3" name="Textplatzhalter 2"/>
          <p:cNvSpPr>
            <a:spLocks noGrp="1"/>
          </p:cNvSpPr>
          <p:nvPr>
            <p:ph type="body" sz="quarter" idx="13"/>
          </p:nvPr>
        </p:nvSpPr>
        <p:spPr>
          <a:xfrm>
            <a:off x="251520" y="1340768"/>
            <a:ext cx="8640960" cy="4968552"/>
          </a:xfrm>
        </p:spPr>
        <p:txBody>
          <a:bodyPr/>
          <a:lstStyle/>
          <a:p>
            <a:pPr>
              <a:spcBef>
                <a:spcPts val="300"/>
              </a:spcBef>
            </a:pPr>
            <a:r>
              <a:rPr lang="de-DE" dirty="0"/>
              <a:t>FRBR-Vokabular </a:t>
            </a:r>
            <a:r>
              <a:rPr lang="de-DE" sz="1800" dirty="0"/>
              <a:t>(Entitäten – Merkmale - Beziehungen und Werk – Expression - Manifestation - Exemplar)</a:t>
            </a:r>
          </a:p>
          <a:p>
            <a:pPr>
              <a:spcBef>
                <a:spcPts val="300"/>
              </a:spcBef>
            </a:pPr>
            <a:r>
              <a:rPr lang="de-DE" dirty="0"/>
              <a:t>Kernelemente und Zusatzelemente</a:t>
            </a:r>
          </a:p>
          <a:p>
            <a:pPr>
              <a:spcBef>
                <a:spcPts val="300"/>
              </a:spcBef>
            </a:pPr>
            <a:r>
              <a:rPr lang="de-DE" dirty="0"/>
              <a:t>Standardelemente-Set und D-A-CH</a:t>
            </a:r>
          </a:p>
          <a:p>
            <a:pPr>
              <a:spcBef>
                <a:spcPts val="300"/>
              </a:spcBef>
            </a:pPr>
            <a:r>
              <a:rPr lang="de-DE" dirty="0"/>
              <a:t>Sucheinstiege</a:t>
            </a:r>
          </a:p>
          <a:p>
            <a:pPr>
              <a:spcBef>
                <a:spcPts val="300"/>
              </a:spcBef>
            </a:pPr>
            <a:r>
              <a:rPr lang="de-DE" dirty="0"/>
              <a:t>Optionen und Alternativen</a:t>
            </a:r>
          </a:p>
          <a:p>
            <a:pPr>
              <a:spcBef>
                <a:spcPts val="300"/>
              </a:spcBef>
            </a:pPr>
            <a:r>
              <a:rPr lang="de-DE" dirty="0"/>
              <a:t>Beispiele</a:t>
            </a:r>
          </a:p>
          <a:p>
            <a:pPr>
              <a:spcBef>
                <a:spcPts val="300"/>
              </a:spcBef>
            </a:pPr>
            <a:r>
              <a:rPr lang="de-DE" dirty="0"/>
              <a:t>Ausnahmen</a:t>
            </a:r>
          </a:p>
          <a:p>
            <a:pPr>
              <a:spcBef>
                <a:spcPts val="300"/>
              </a:spcBef>
            </a:pPr>
            <a:r>
              <a:rPr lang="de-DE" dirty="0"/>
              <a:t>Beschreibungsarten</a:t>
            </a:r>
          </a:p>
          <a:p>
            <a:pPr>
              <a:spcBef>
                <a:spcPts val="300"/>
              </a:spcBef>
            </a:pPr>
            <a:r>
              <a:rPr lang="de-DE" dirty="0" smtClean="0"/>
              <a:t>Cataloguer‘s </a:t>
            </a:r>
            <a:r>
              <a:rPr lang="de-DE" dirty="0"/>
              <a:t>Judgement</a:t>
            </a:r>
          </a:p>
          <a:p>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24</a:t>
            </a:fld>
            <a:endParaRPr lang="de-DE">
              <a:solidFill>
                <a:prstClr val="black">
                  <a:tint val="75000"/>
                </a:prstClr>
              </a:solidFill>
            </a:endParaRPr>
          </a:p>
        </p:txBody>
      </p:sp>
    </p:spTree>
    <p:extLst>
      <p:ext uri="{BB962C8B-B14F-4D97-AF65-F5344CB8AC3E}">
        <p14:creationId xmlns:p14="http://schemas.microsoft.com/office/powerpoint/2010/main" val="589447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Standardelemente-Set</a:t>
            </a: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25</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grpSp>
        <p:nvGrpSpPr>
          <p:cNvPr id="7" name="Gruppieren 6"/>
          <p:cNvGrpSpPr/>
          <p:nvPr/>
        </p:nvGrpSpPr>
        <p:grpSpPr>
          <a:xfrm>
            <a:off x="1331640" y="1628800"/>
            <a:ext cx="6336704" cy="3312368"/>
            <a:chOff x="1979712" y="3284984"/>
            <a:chExt cx="4608512" cy="1961384"/>
          </a:xfrm>
        </p:grpSpPr>
        <p:sp>
          <p:nvSpPr>
            <p:cNvPr id="8" name="Würfel 7"/>
            <p:cNvSpPr/>
            <p:nvPr/>
          </p:nvSpPr>
          <p:spPr>
            <a:xfrm>
              <a:off x="1979712" y="4030216"/>
              <a:ext cx="4608512" cy="1216152"/>
            </a:xfrm>
            <a:prstGeom prst="cube">
              <a:avLst/>
            </a:prstGeom>
            <a:solidFill>
              <a:srgbClr val="AFC0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0000"/>
                  </a:solidFill>
                  <a:ea typeface="Verdana" panose="020B0604030504040204" pitchFamily="34" charset="0"/>
                  <a:cs typeface="Verdana" panose="020B0604030504040204" pitchFamily="34" charset="0"/>
                </a:rPr>
                <a:t>Standardelemente-Set</a:t>
              </a:r>
            </a:p>
            <a:p>
              <a:pPr algn="ctr"/>
              <a:r>
                <a:rPr lang="de-DE" b="1" dirty="0">
                  <a:solidFill>
                    <a:srgbClr val="000000"/>
                  </a:solidFill>
                  <a:ea typeface="Verdana" panose="020B0604030504040204" pitchFamily="34" charset="0"/>
                  <a:cs typeface="Verdana" panose="020B0604030504040204" pitchFamily="34" charset="0"/>
                </a:rPr>
                <a:t>für den deutschsprachigen Raum</a:t>
              </a:r>
            </a:p>
          </p:txBody>
        </p:sp>
        <p:sp>
          <p:nvSpPr>
            <p:cNvPr id="9" name="Rechteck 8"/>
            <p:cNvSpPr/>
            <p:nvPr/>
          </p:nvSpPr>
          <p:spPr>
            <a:xfrm>
              <a:off x="4355976" y="3284984"/>
              <a:ext cx="2016224"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0000"/>
                  </a:solidFill>
                  <a:ea typeface="Verdana" panose="020B0604030504040204" pitchFamily="34" charset="0"/>
                  <a:cs typeface="Verdana" panose="020B0604030504040204" pitchFamily="34" charset="0"/>
                </a:rPr>
                <a:t>Zusatzelemente</a:t>
              </a:r>
            </a:p>
          </p:txBody>
        </p:sp>
        <p:sp>
          <p:nvSpPr>
            <p:cNvPr id="10" name="Rechteck 9"/>
            <p:cNvSpPr/>
            <p:nvPr/>
          </p:nvSpPr>
          <p:spPr>
            <a:xfrm>
              <a:off x="2217440" y="3284984"/>
              <a:ext cx="2066528" cy="914400"/>
            </a:xfrm>
            <a:prstGeom prst="rect">
              <a:avLst/>
            </a:prstGeom>
            <a:solidFill>
              <a:schemeClr val="accent6">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0000"/>
                  </a:solidFill>
                  <a:ea typeface="Verdana" panose="020B0604030504040204" pitchFamily="34" charset="0"/>
                  <a:cs typeface="Verdana" panose="020B0604030504040204" pitchFamily="34" charset="0"/>
                </a:rPr>
                <a:t>Kernelemente</a:t>
              </a:r>
            </a:p>
          </p:txBody>
        </p:sp>
      </p:grpSp>
    </p:spTree>
    <p:extLst>
      <p:ext uri="{BB962C8B-B14F-4D97-AF65-F5344CB8AC3E}">
        <p14:creationId xmlns:p14="http://schemas.microsoft.com/office/powerpoint/2010/main" val="2454147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Anwendungsrichtlinien</a:t>
            </a: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26</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grpSp>
        <p:nvGrpSpPr>
          <p:cNvPr id="7" name="Gruppieren 6"/>
          <p:cNvGrpSpPr/>
          <p:nvPr/>
        </p:nvGrpSpPr>
        <p:grpSpPr>
          <a:xfrm>
            <a:off x="323528" y="1844824"/>
            <a:ext cx="8424936" cy="2520281"/>
            <a:chOff x="971600" y="3156841"/>
            <a:chExt cx="7560840" cy="2089527"/>
          </a:xfrm>
        </p:grpSpPr>
        <p:sp>
          <p:nvSpPr>
            <p:cNvPr id="8" name="Würfel 7"/>
            <p:cNvSpPr/>
            <p:nvPr/>
          </p:nvSpPr>
          <p:spPr>
            <a:xfrm>
              <a:off x="971600" y="4030216"/>
              <a:ext cx="7560840" cy="1216152"/>
            </a:xfrm>
            <a:prstGeom prst="cube">
              <a:avLst/>
            </a:prstGeom>
            <a:solidFill>
              <a:srgbClr val="AFC0EF"/>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cs typeface="Arial"/>
                </a:rPr>
                <a:t>Anwendungsrichtlinien für den deutschsprachigen Raum</a:t>
              </a:r>
            </a:p>
            <a:p>
              <a:pPr algn="ctr" fontAlgn="base">
                <a:spcBef>
                  <a:spcPct val="0"/>
                </a:spcBef>
                <a:spcAft>
                  <a:spcPct val="0"/>
                </a:spcAft>
                <a:defRPr/>
              </a:pPr>
              <a:r>
                <a:rPr lang="de-DE" b="1" kern="0" dirty="0">
                  <a:solidFill>
                    <a:srgbClr val="000000"/>
                  </a:solidFill>
                  <a:cs typeface="Arial"/>
                </a:rPr>
                <a:t>D-A-CH</a:t>
              </a:r>
            </a:p>
          </p:txBody>
        </p:sp>
        <p:sp>
          <p:nvSpPr>
            <p:cNvPr id="9" name="Rechteck 8"/>
            <p:cNvSpPr/>
            <p:nvPr/>
          </p:nvSpPr>
          <p:spPr>
            <a:xfrm>
              <a:off x="3168767" y="3156841"/>
              <a:ext cx="1872208" cy="914400"/>
            </a:xfrm>
            <a:prstGeom prst="rect">
              <a:avLst/>
            </a:prstGeom>
            <a:solidFill>
              <a:srgbClr val="BBE0E3"/>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cs typeface="Arial"/>
                </a:rPr>
                <a:t>Erläuterungen</a:t>
              </a:r>
            </a:p>
          </p:txBody>
        </p:sp>
        <p:sp>
          <p:nvSpPr>
            <p:cNvPr id="10" name="Rechteck 9"/>
            <p:cNvSpPr/>
            <p:nvPr/>
          </p:nvSpPr>
          <p:spPr>
            <a:xfrm>
              <a:off x="4978199" y="3274715"/>
              <a:ext cx="1728192" cy="914400"/>
            </a:xfrm>
            <a:prstGeom prst="rect">
              <a:avLst/>
            </a:prstGeom>
            <a:solidFill>
              <a:schemeClr val="accent3">
                <a:lumMod val="20000"/>
                <a:lumOff val="80000"/>
              </a:scheme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cs typeface="Arial"/>
                </a:rPr>
                <a:t>Beispiele</a:t>
              </a:r>
            </a:p>
          </p:txBody>
        </p:sp>
        <p:sp>
          <p:nvSpPr>
            <p:cNvPr id="11" name="Rechteck 10"/>
            <p:cNvSpPr/>
            <p:nvPr/>
          </p:nvSpPr>
          <p:spPr>
            <a:xfrm>
              <a:off x="6660232" y="3166864"/>
              <a:ext cx="1728192" cy="914400"/>
            </a:xfrm>
            <a:prstGeom prst="rect">
              <a:avLst/>
            </a:prstGeom>
            <a:solidFill>
              <a:srgbClr val="D7C7D6"/>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cs typeface="Arial"/>
                </a:rPr>
                <a:t>Arbeitshilfen</a:t>
              </a:r>
            </a:p>
          </p:txBody>
        </p:sp>
        <p:sp>
          <p:nvSpPr>
            <p:cNvPr id="12" name="Rechteck 11"/>
            <p:cNvSpPr/>
            <p:nvPr/>
          </p:nvSpPr>
          <p:spPr>
            <a:xfrm>
              <a:off x="1315843" y="3274715"/>
              <a:ext cx="1872208" cy="914400"/>
            </a:xfrm>
            <a:prstGeom prst="rect">
              <a:avLst/>
            </a:prstGeom>
            <a:solidFill>
              <a:srgbClr val="BBE0E3">
                <a:lumMod val="75000"/>
              </a:srgbClr>
            </a:solidFill>
            <a:ln w="25400" cap="flat" cmpd="sng" algn="ctr">
              <a:solidFill>
                <a:srgbClr val="BBE0E3">
                  <a:shade val="50000"/>
                </a:srgbClr>
              </a:solidFill>
              <a:prstDash val="solid"/>
            </a:ln>
            <a:effectLst/>
          </p:spPr>
          <p:txBody>
            <a:bodyPr rtlCol="0" anchor="ctr"/>
            <a:lstStyle/>
            <a:p>
              <a:pPr algn="ctr" fontAlgn="base">
                <a:spcBef>
                  <a:spcPct val="0"/>
                </a:spcBef>
                <a:spcAft>
                  <a:spcPct val="0"/>
                </a:spcAft>
                <a:defRPr/>
              </a:pPr>
              <a:r>
                <a:rPr lang="de-DE" b="1" kern="0" dirty="0">
                  <a:solidFill>
                    <a:srgbClr val="000000"/>
                  </a:solidFill>
                  <a:cs typeface="Arial"/>
                </a:rPr>
                <a:t>Anwendungs-regeln</a:t>
              </a:r>
            </a:p>
          </p:txBody>
        </p:sp>
      </p:grpSp>
    </p:spTree>
    <p:extLst>
      <p:ext uri="{BB962C8B-B14F-4D97-AF65-F5344CB8AC3E}">
        <p14:creationId xmlns:p14="http://schemas.microsoft.com/office/powerpoint/2010/main" val="195105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Sucheinstiege</a:t>
            </a:r>
          </a:p>
        </p:txBody>
      </p:sp>
      <p:sp>
        <p:nvSpPr>
          <p:cNvPr id="3" name="Textplatzhalter 2"/>
          <p:cNvSpPr>
            <a:spLocks noGrp="1"/>
          </p:cNvSpPr>
          <p:nvPr>
            <p:ph type="body" sz="quarter" idx="13"/>
          </p:nvPr>
        </p:nvSpPr>
        <p:spPr>
          <a:xfrm>
            <a:off x="251520" y="1844824"/>
            <a:ext cx="8640960" cy="4464496"/>
          </a:xfrm>
        </p:spPr>
        <p:txBody>
          <a:bodyPr/>
          <a:lstStyle/>
          <a:p>
            <a:r>
              <a:rPr lang="de-DE" dirty="0"/>
              <a:t>Sucheinstiege sind Bezeichnungen die z. B. eine bestimmte Person repräsentieren. </a:t>
            </a:r>
          </a:p>
          <a:p>
            <a:r>
              <a:rPr lang="de-DE" dirty="0"/>
              <a:t>Ansetzungsform oder Haupteintragung in früheren Regelwerken</a:t>
            </a:r>
          </a:p>
          <a:p>
            <a:r>
              <a:rPr lang="de-DE" dirty="0"/>
              <a:t>Die RDA enthalten Regelungen zur Bildung von Sucheinstiegen und von zusätzlichen Sucheinstiegen. </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27</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Tree>
    <p:extLst>
      <p:ext uri="{BB962C8B-B14F-4D97-AF65-F5344CB8AC3E}">
        <p14:creationId xmlns:p14="http://schemas.microsoft.com/office/powerpoint/2010/main" val="2855544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Alternativen und </a:t>
            </a:r>
            <a:r>
              <a:rPr lang="de-DE" dirty="0" smtClean="0"/>
              <a:t>Optionen</a:t>
            </a:r>
            <a:endParaRPr lang="de-DE" dirty="0"/>
          </a:p>
        </p:txBody>
      </p:sp>
      <p:sp>
        <p:nvSpPr>
          <p:cNvPr id="3" name="Textplatzhalter 2"/>
          <p:cNvSpPr>
            <a:spLocks noGrp="1"/>
          </p:cNvSpPr>
          <p:nvPr>
            <p:ph type="body" sz="quarter" idx="13"/>
          </p:nvPr>
        </p:nvSpPr>
        <p:spPr/>
        <p:txBody>
          <a:bodyPr/>
          <a:lstStyle/>
          <a:p>
            <a:pPr marL="0" indent="0">
              <a:buNone/>
            </a:pPr>
            <a:r>
              <a:rPr lang="de-DE" sz="2000" dirty="0"/>
              <a:t>Die RDA enthalten eine Reihe von alternativen Richtlinien und Bestimmungen zu einzelnen Regelwerksstellen. </a:t>
            </a:r>
          </a:p>
          <a:p>
            <a:pPr marL="0" indent="0">
              <a:buNone/>
            </a:pPr>
            <a:endParaRPr lang="de-DE" sz="2000" dirty="0"/>
          </a:p>
          <a:p>
            <a:pPr marL="0" indent="0">
              <a:buNone/>
            </a:pPr>
            <a:r>
              <a:rPr lang="de-DE" sz="2000" dirty="0"/>
              <a:t>Es gibt:</a:t>
            </a:r>
          </a:p>
          <a:p>
            <a:pPr marL="0" indent="0">
              <a:buNone/>
            </a:pPr>
            <a:endParaRPr lang="de-DE" sz="2000" dirty="0"/>
          </a:p>
          <a:p>
            <a:pPr lvl="1">
              <a:buFont typeface="Arial" panose="020B0604020202020204" pitchFamily="34" charset="0"/>
              <a:buChar char="•"/>
            </a:pPr>
            <a:r>
              <a:rPr lang="de-DE" dirty="0"/>
              <a:t>Alternativen</a:t>
            </a:r>
          </a:p>
          <a:p>
            <a:pPr lvl="1">
              <a:buFont typeface="Arial" panose="020B0604020202020204" pitchFamily="34" charset="0"/>
              <a:buChar char="•"/>
            </a:pPr>
            <a:r>
              <a:rPr lang="de-DE" dirty="0"/>
              <a:t>Optionale Ergänzungen</a:t>
            </a:r>
          </a:p>
          <a:p>
            <a:pPr lvl="1">
              <a:buFont typeface="Arial" panose="020B0604020202020204" pitchFamily="34" charset="0"/>
              <a:buChar char="•"/>
            </a:pPr>
            <a:r>
              <a:rPr lang="de-DE" dirty="0"/>
              <a:t>Optionale Weglassungen</a:t>
            </a:r>
          </a:p>
          <a:p>
            <a:endParaRPr lang="de-DE" dirty="0"/>
          </a:p>
        </p:txBody>
      </p:sp>
      <p:sp>
        <p:nvSpPr>
          <p:cNvPr id="5" name="Foliennummernplatzhalter 4"/>
          <p:cNvSpPr>
            <a:spLocks noGrp="1"/>
          </p:cNvSpPr>
          <p:nvPr>
            <p:ph type="sldNum" sz="quarter" idx="4"/>
          </p:nvPr>
        </p:nvSpPr>
        <p:spPr>
          <a:xfrm>
            <a:off x="7812360" y="6376243"/>
            <a:ext cx="874440" cy="365125"/>
          </a:xfrm>
        </p:spPr>
        <p:txBody>
          <a:bodyPr/>
          <a:lstStyle/>
          <a:p>
            <a:fld id="{8A6690F1-7CA1-4166-A522-500460961984}" type="slidenum">
              <a:rPr lang="de-DE" smtClean="0">
                <a:solidFill>
                  <a:prstClr val="black">
                    <a:tint val="75000"/>
                  </a:prstClr>
                </a:solidFill>
              </a:rPr>
              <a:pPr/>
              <a:t>28</a:t>
            </a:fld>
            <a:endParaRPr lang="de-DE" dirty="0">
              <a:solidFill>
                <a:prstClr val="black">
                  <a:tint val="75000"/>
                </a:prstClr>
              </a:solidFill>
            </a:endParaRPr>
          </a:p>
        </p:txBody>
      </p:sp>
      <p:pic>
        <p:nvPicPr>
          <p:cNvPr id="11" name="Grafik 1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24" y="3882524"/>
            <a:ext cx="7524208" cy="2138764"/>
          </a:xfrm>
          <a:prstGeom prst="rect">
            <a:avLst/>
          </a:prstGeom>
          <a:ln>
            <a:noFill/>
          </a:ln>
          <a:effectLst>
            <a:softEdge rad="112500"/>
          </a:effectLst>
        </p:spPr>
      </p:pic>
      <p:cxnSp>
        <p:nvCxnSpPr>
          <p:cNvPr id="8" name="Gerade Verbindung mit Pfeil 7"/>
          <p:cNvCxnSpPr/>
          <p:nvPr/>
        </p:nvCxnSpPr>
        <p:spPr>
          <a:xfrm flipH="1" flipV="1">
            <a:off x="1953490" y="4840002"/>
            <a:ext cx="282708" cy="89325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4" name="Fußzeilenplatzhalter 3"/>
          <p:cNvSpPr>
            <a:spLocks noGrp="1"/>
          </p:cNvSpPr>
          <p:nvPr>
            <p:ph type="ftr" sz="quarter" idx="14"/>
          </p:nvPr>
        </p:nvSpPr>
        <p:spPr>
          <a:xfrm>
            <a:off x="467544" y="6376243"/>
            <a:ext cx="7056784"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Tree>
    <p:extLst>
      <p:ext uri="{BB962C8B-B14F-4D97-AF65-F5344CB8AC3E}">
        <p14:creationId xmlns:p14="http://schemas.microsoft.com/office/powerpoint/2010/main" val="1365616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Alternativen und </a:t>
            </a:r>
            <a:r>
              <a:rPr lang="de-DE" dirty="0" smtClean="0"/>
              <a:t>Optionen</a:t>
            </a:r>
            <a:endParaRPr lang="de-DE" dirty="0"/>
          </a:p>
        </p:txBody>
      </p:sp>
      <p:sp>
        <p:nvSpPr>
          <p:cNvPr id="3" name="Textplatzhalter 2"/>
          <p:cNvSpPr>
            <a:spLocks noGrp="1"/>
          </p:cNvSpPr>
          <p:nvPr>
            <p:ph type="body" sz="quarter" idx="13"/>
          </p:nvPr>
        </p:nvSpPr>
        <p:spPr/>
        <p:txBody>
          <a:bodyPr/>
          <a:lstStyle/>
          <a:p>
            <a:r>
              <a:rPr lang="de-DE" dirty="0"/>
              <a:t>Die AG RDA hat zu jeder optionalen bzw. alternativen Regelung in den RDA eine verbindliche Entscheidung getroffen und diese in einer Anwendungsregel festgehalten.</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29</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12976"/>
            <a:ext cx="8226325" cy="2709848"/>
          </a:xfrm>
          <a:prstGeom prst="rect">
            <a:avLst/>
          </a:prstGeom>
        </p:spPr>
      </p:pic>
    </p:spTree>
    <p:extLst>
      <p:ext uri="{BB962C8B-B14F-4D97-AF65-F5344CB8AC3E}">
        <p14:creationId xmlns:p14="http://schemas.microsoft.com/office/powerpoint/2010/main" val="3636741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wichtig zu wissen?</a:t>
            </a:r>
          </a:p>
        </p:txBody>
      </p:sp>
      <p:sp>
        <p:nvSpPr>
          <p:cNvPr id="4" name="Fußzeilenplatzhalter 3"/>
          <p:cNvSpPr>
            <a:spLocks noGrp="1"/>
          </p:cNvSpPr>
          <p:nvPr>
            <p:ph type="ftr" sz="quarter" idx="14"/>
          </p:nvPr>
        </p:nvSpPr>
        <p:spPr>
          <a:xfrm>
            <a:off x="467544" y="6376243"/>
            <a:ext cx="7560840"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172400" y="6376243"/>
            <a:ext cx="514400" cy="365125"/>
          </a:xfrm>
        </p:spPr>
        <p:txBody>
          <a:bodyPr/>
          <a:lstStyle/>
          <a:p>
            <a:fld id="{8A6690F1-7CA1-4166-A522-500460961984}" type="slidenum">
              <a:rPr lang="de-DE" smtClean="0">
                <a:solidFill>
                  <a:prstClr val="black">
                    <a:tint val="75000"/>
                  </a:prstClr>
                </a:solidFill>
              </a:rPr>
              <a:pPr/>
              <a:t>3</a:t>
            </a:fld>
            <a:endParaRPr lang="de-DE">
              <a:solidFill>
                <a:prstClr val="black">
                  <a:tint val="75000"/>
                </a:prstClr>
              </a:solidFill>
            </a:endParaRPr>
          </a:p>
        </p:txBody>
      </p:sp>
      <p:sp>
        <p:nvSpPr>
          <p:cNvPr id="6" name="Ellipse 5"/>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rPr>
              <a:t>RDA</a:t>
            </a:r>
          </a:p>
        </p:txBody>
      </p:sp>
      <p:sp>
        <p:nvSpPr>
          <p:cNvPr id="7" name="Rechteck 6"/>
          <p:cNvSpPr/>
          <p:nvPr/>
        </p:nvSpPr>
        <p:spPr>
          <a:xfrm>
            <a:off x="4867436" y="1386946"/>
            <a:ext cx="2016224" cy="914400"/>
          </a:xfrm>
          <a:prstGeom prst="rect">
            <a:avLst/>
          </a:prstGeom>
          <a:solidFill>
            <a:srgbClr val="C1A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Terminologie</a:t>
            </a:r>
          </a:p>
        </p:txBody>
      </p:sp>
      <p:sp>
        <p:nvSpPr>
          <p:cNvPr id="8" name="Ellipse 7"/>
          <p:cNvSpPr/>
          <p:nvPr/>
        </p:nvSpPr>
        <p:spPr>
          <a:xfrm>
            <a:off x="1153731" y="3086148"/>
            <a:ext cx="2484482" cy="125122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Aufbau und Struktur </a:t>
            </a:r>
          </a:p>
        </p:txBody>
      </p:sp>
      <p:sp>
        <p:nvSpPr>
          <p:cNvPr id="9" name="Rechteck 8"/>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Entität</a:t>
            </a:r>
          </a:p>
        </p:txBody>
      </p:sp>
      <p:sp>
        <p:nvSpPr>
          <p:cNvPr id="10" name="Rechteck 9"/>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Beziehung</a:t>
            </a:r>
          </a:p>
        </p:txBody>
      </p:sp>
      <p:sp>
        <p:nvSpPr>
          <p:cNvPr id="11" name="Rechteck 10"/>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Merkmal</a:t>
            </a:r>
          </a:p>
        </p:txBody>
      </p:sp>
      <p:sp>
        <p:nvSpPr>
          <p:cNvPr id="12" name="Rechteck 11"/>
          <p:cNvSpPr/>
          <p:nvPr/>
        </p:nvSpPr>
        <p:spPr>
          <a:xfrm>
            <a:off x="4283968" y="3863374"/>
            <a:ext cx="2815716"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Standardelemente-Set</a:t>
            </a:r>
          </a:p>
        </p:txBody>
      </p:sp>
      <p:sp>
        <p:nvSpPr>
          <p:cNvPr id="14" name="Rechteck 13"/>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Entstehung und Organisation</a:t>
            </a:r>
          </a:p>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RDA Toolkit</a:t>
            </a:r>
          </a:p>
        </p:txBody>
      </p:sp>
      <p:sp>
        <p:nvSpPr>
          <p:cNvPr id="15" name="Rechteck 14"/>
          <p:cNvSpPr/>
          <p:nvPr/>
        </p:nvSpPr>
        <p:spPr>
          <a:xfrm>
            <a:off x="4427984" y="4651926"/>
            <a:ext cx="2016224" cy="1081329"/>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Optionen und Alternativen</a:t>
            </a:r>
          </a:p>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Ausnahmen</a:t>
            </a:r>
          </a:p>
        </p:txBody>
      </p:sp>
      <p:sp>
        <p:nvSpPr>
          <p:cNvPr id="16" name="Rechteck 15"/>
          <p:cNvSpPr/>
          <p:nvPr/>
        </p:nvSpPr>
        <p:spPr>
          <a:xfrm>
            <a:off x="6339196" y="5110715"/>
            <a:ext cx="2193244"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Beschreibungsarten</a:t>
            </a:r>
          </a:p>
        </p:txBody>
      </p:sp>
      <p:sp>
        <p:nvSpPr>
          <p:cNvPr id="17" name="Rechteck 16"/>
          <p:cNvSpPr/>
          <p:nvPr/>
        </p:nvSpPr>
        <p:spPr>
          <a:xfrm>
            <a:off x="6697473" y="4320574"/>
            <a:ext cx="2193244"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Sucheinstiege</a:t>
            </a:r>
          </a:p>
        </p:txBody>
      </p:sp>
      <p:sp>
        <p:nvSpPr>
          <p:cNvPr id="18" name="Rechteck 17"/>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FRBR</a:t>
            </a:r>
          </a:p>
        </p:txBody>
      </p:sp>
      <p:sp>
        <p:nvSpPr>
          <p:cNvPr id="20" name="Rechteck 19"/>
          <p:cNvSpPr/>
          <p:nvPr/>
        </p:nvSpPr>
        <p:spPr>
          <a:xfrm>
            <a:off x="7278261" y="3457774"/>
            <a:ext cx="1600797" cy="8112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D-A-CH</a:t>
            </a:r>
          </a:p>
        </p:txBody>
      </p:sp>
      <p:sp>
        <p:nvSpPr>
          <p:cNvPr id="21" name="Rechteck 20"/>
          <p:cNvSpPr/>
          <p:nvPr/>
        </p:nvSpPr>
        <p:spPr>
          <a:xfrm>
            <a:off x="5724128" y="2852936"/>
            <a:ext cx="1890815"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Cataloguer‘s Judgement</a:t>
            </a:r>
          </a:p>
        </p:txBody>
      </p:sp>
    </p:spTree>
    <p:extLst>
      <p:ext uri="{BB962C8B-B14F-4D97-AF65-F5344CB8AC3E}">
        <p14:creationId xmlns:p14="http://schemas.microsoft.com/office/powerpoint/2010/main" val="428969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Beschreibungsarten</a:t>
            </a:r>
          </a:p>
        </p:txBody>
      </p:sp>
      <p:sp>
        <p:nvSpPr>
          <p:cNvPr id="3" name="Textplatzhalter 2"/>
          <p:cNvSpPr>
            <a:spLocks noGrp="1"/>
          </p:cNvSpPr>
          <p:nvPr>
            <p:ph type="body" sz="quarter" idx="13"/>
          </p:nvPr>
        </p:nvSpPr>
        <p:spPr>
          <a:xfrm>
            <a:off x="251520" y="1844824"/>
            <a:ext cx="8640960" cy="4464496"/>
          </a:xfrm>
        </p:spPr>
        <p:txBody>
          <a:bodyPr/>
          <a:lstStyle/>
          <a:p>
            <a:pPr>
              <a:spcBef>
                <a:spcPts val="1675"/>
              </a:spcBef>
            </a:pPr>
            <a:r>
              <a:rPr lang="de-DE" dirty="0"/>
              <a:t>Umfassende Beschreibung</a:t>
            </a:r>
          </a:p>
          <a:p>
            <a:pPr>
              <a:spcBef>
                <a:spcPts val="1675"/>
              </a:spcBef>
            </a:pPr>
            <a:r>
              <a:rPr lang="de-DE" dirty="0"/>
              <a:t>Analytische Beschreibung</a:t>
            </a:r>
          </a:p>
          <a:p>
            <a:pPr>
              <a:spcBef>
                <a:spcPts val="1675"/>
              </a:spcBef>
            </a:pPr>
            <a:r>
              <a:rPr lang="de-DE" dirty="0"/>
              <a:t>Hierarchische Beschreibung</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30</a:t>
            </a:fld>
            <a:endParaRPr lang="de-DE">
              <a:solidFill>
                <a:prstClr val="black">
                  <a:tint val="75000"/>
                </a:prstClr>
              </a:solidFill>
            </a:endParaRPr>
          </a:p>
        </p:txBody>
      </p:sp>
      <p:sp>
        <p:nvSpPr>
          <p:cNvPr id="7" name="Fußzeilenplatzhalter 17"/>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Tree>
    <p:extLst>
      <p:ext uri="{BB962C8B-B14F-4D97-AF65-F5344CB8AC3E}">
        <p14:creationId xmlns:p14="http://schemas.microsoft.com/office/powerpoint/2010/main" val="247251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t>
            </a:r>
            <a:r>
              <a:rPr lang="de-DE" dirty="0" smtClean="0"/>
              <a:t>Cataloguer‘s </a:t>
            </a:r>
            <a:r>
              <a:rPr lang="de-DE" dirty="0"/>
              <a:t>Judgement“</a:t>
            </a:r>
          </a:p>
        </p:txBody>
      </p:sp>
      <p:sp>
        <p:nvSpPr>
          <p:cNvPr id="3" name="Textplatzhalter 2"/>
          <p:cNvSpPr>
            <a:spLocks noGrp="1"/>
          </p:cNvSpPr>
          <p:nvPr>
            <p:ph type="body" sz="quarter" idx="13"/>
          </p:nvPr>
        </p:nvSpPr>
        <p:spPr/>
        <p:txBody>
          <a:bodyPr/>
          <a:lstStyle/>
          <a:p>
            <a:pPr marL="0" indent="0">
              <a:lnSpc>
                <a:spcPts val="2200"/>
              </a:lnSpc>
              <a:spcBef>
                <a:spcPts val="0"/>
              </a:spcBef>
              <a:spcAft>
                <a:spcPts val="600"/>
              </a:spcAft>
              <a:buNone/>
            </a:pPr>
            <a:endParaRPr lang="de-DE" dirty="0"/>
          </a:p>
          <a:p>
            <a:pPr marL="0" indent="0" algn="ctr">
              <a:lnSpc>
                <a:spcPts val="4000"/>
              </a:lnSpc>
              <a:spcBef>
                <a:spcPts val="0"/>
              </a:spcBef>
              <a:spcAft>
                <a:spcPts val="600"/>
              </a:spcAft>
              <a:buNone/>
            </a:pPr>
            <a:endParaRPr lang="de-DE" sz="3600" dirty="0" smtClean="0"/>
          </a:p>
          <a:p>
            <a:pPr marL="0" indent="0" algn="ctr">
              <a:lnSpc>
                <a:spcPts val="4000"/>
              </a:lnSpc>
              <a:spcBef>
                <a:spcPts val="0"/>
              </a:spcBef>
              <a:spcAft>
                <a:spcPts val="600"/>
              </a:spcAft>
              <a:buNone/>
            </a:pPr>
            <a:endParaRPr lang="de-DE" sz="3600" dirty="0"/>
          </a:p>
          <a:p>
            <a:pPr marL="0" indent="0" algn="ctr">
              <a:lnSpc>
                <a:spcPts val="4000"/>
              </a:lnSpc>
              <a:spcBef>
                <a:spcPts val="0"/>
              </a:spcBef>
              <a:spcAft>
                <a:spcPts val="600"/>
              </a:spcAft>
              <a:buNone/>
            </a:pPr>
            <a:endParaRPr lang="de-DE" sz="3600" dirty="0" smtClean="0"/>
          </a:p>
          <a:p>
            <a:pPr marL="0" indent="0" algn="ctr">
              <a:lnSpc>
                <a:spcPts val="4000"/>
              </a:lnSpc>
              <a:spcBef>
                <a:spcPts val="0"/>
              </a:spcBef>
              <a:spcAft>
                <a:spcPts val="600"/>
              </a:spcAft>
              <a:buNone/>
            </a:pPr>
            <a:r>
              <a:rPr lang="de-DE" sz="3600" dirty="0" smtClean="0"/>
              <a:t>Ja</a:t>
            </a:r>
            <a:r>
              <a:rPr lang="de-DE" sz="3600" dirty="0"/>
              <a:t>, kann denn hier jeder machen, was er will? </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31</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Tree>
    <p:extLst>
      <p:ext uri="{BB962C8B-B14F-4D97-AF65-F5344CB8AC3E}">
        <p14:creationId xmlns:p14="http://schemas.microsoft.com/office/powerpoint/2010/main" val="2722699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 hierher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32</a:t>
            </a:fld>
            <a:endParaRPr lang="de-DE">
              <a:solidFill>
                <a:prstClr val="black">
                  <a:tint val="75000"/>
                </a:prstClr>
              </a:solidFill>
            </a:endParaRPr>
          </a:p>
        </p:txBody>
      </p:sp>
      <p:sp>
        <p:nvSpPr>
          <p:cNvPr id="6"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03.08.2015 | CC BY-NC-SA</a:t>
            </a:r>
            <a:endParaRPr lang="de-DE" dirty="0">
              <a:solidFill>
                <a:srgbClr val="4F81BD">
                  <a:lumMod val="75000"/>
                </a:srgbClr>
              </a:solidFill>
            </a:endParaRPr>
          </a:p>
        </p:txBody>
      </p:sp>
      <p:sp>
        <p:nvSpPr>
          <p:cNvPr id="7" name="Ellipse 6"/>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a:solidFill>
                  <a:srgbClr val="000000"/>
                </a:solidFill>
                <a:ea typeface="Verdana" panose="020B0604030504040204" pitchFamily="34" charset="0"/>
                <a:cs typeface="Verdana" panose="020B0604030504040204" pitchFamily="34" charset="0"/>
              </a:rPr>
              <a:t>RDA</a:t>
            </a:r>
          </a:p>
        </p:txBody>
      </p:sp>
      <p:sp>
        <p:nvSpPr>
          <p:cNvPr id="8" name="Rechteck 7"/>
          <p:cNvSpPr/>
          <p:nvPr/>
        </p:nvSpPr>
        <p:spPr>
          <a:xfrm>
            <a:off x="4867436" y="1386946"/>
            <a:ext cx="2016224" cy="914400"/>
          </a:xfrm>
          <a:prstGeom prst="rect">
            <a:avLst/>
          </a:prstGeom>
          <a:solidFill>
            <a:srgbClr val="C1A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Terminologie</a:t>
            </a:r>
          </a:p>
        </p:txBody>
      </p:sp>
      <p:sp>
        <p:nvSpPr>
          <p:cNvPr id="9" name="Ellipse 8"/>
          <p:cNvSpPr/>
          <p:nvPr/>
        </p:nvSpPr>
        <p:spPr>
          <a:xfrm>
            <a:off x="1153731" y="3086148"/>
            <a:ext cx="2484482" cy="125122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Aufbau und Struktur </a:t>
            </a:r>
          </a:p>
        </p:txBody>
      </p:sp>
      <p:sp>
        <p:nvSpPr>
          <p:cNvPr id="10" name="Rechteck 9"/>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Entität</a:t>
            </a:r>
          </a:p>
        </p:txBody>
      </p:sp>
      <p:sp>
        <p:nvSpPr>
          <p:cNvPr id="11" name="Rechteck 10"/>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Beziehung</a:t>
            </a:r>
          </a:p>
        </p:txBody>
      </p:sp>
      <p:sp>
        <p:nvSpPr>
          <p:cNvPr id="12" name="Rechteck 11"/>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Merkmal</a:t>
            </a:r>
          </a:p>
        </p:txBody>
      </p:sp>
      <p:sp>
        <p:nvSpPr>
          <p:cNvPr id="13" name="Rechteck 12"/>
          <p:cNvSpPr/>
          <p:nvPr/>
        </p:nvSpPr>
        <p:spPr>
          <a:xfrm>
            <a:off x="4283968" y="3863374"/>
            <a:ext cx="2815716"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Standardelemente-Set</a:t>
            </a:r>
          </a:p>
        </p:txBody>
      </p:sp>
      <p:sp>
        <p:nvSpPr>
          <p:cNvPr id="15" name="Rechteck 14"/>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Entstehung und Organisation</a:t>
            </a:r>
          </a:p>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RDA Toolkit</a:t>
            </a:r>
          </a:p>
        </p:txBody>
      </p:sp>
      <p:sp>
        <p:nvSpPr>
          <p:cNvPr id="16" name="Rechteck 15"/>
          <p:cNvSpPr/>
          <p:nvPr/>
        </p:nvSpPr>
        <p:spPr>
          <a:xfrm>
            <a:off x="4427984" y="4651926"/>
            <a:ext cx="2016224" cy="1081329"/>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Optionen und Alternativen</a:t>
            </a:r>
          </a:p>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Ausnahmen</a:t>
            </a:r>
          </a:p>
        </p:txBody>
      </p:sp>
      <p:sp>
        <p:nvSpPr>
          <p:cNvPr id="17" name="Rechteck 16"/>
          <p:cNvSpPr/>
          <p:nvPr/>
        </p:nvSpPr>
        <p:spPr>
          <a:xfrm>
            <a:off x="6339196" y="5110715"/>
            <a:ext cx="2193244"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Beschreibungsarten</a:t>
            </a:r>
          </a:p>
        </p:txBody>
      </p:sp>
      <p:sp>
        <p:nvSpPr>
          <p:cNvPr id="18" name="Rechteck 17"/>
          <p:cNvSpPr/>
          <p:nvPr/>
        </p:nvSpPr>
        <p:spPr>
          <a:xfrm>
            <a:off x="6697473" y="4320574"/>
            <a:ext cx="2193244"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Sucheinstiege</a:t>
            </a:r>
          </a:p>
        </p:txBody>
      </p:sp>
      <p:sp>
        <p:nvSpPr>
          <p:cNvPr id="19" name="Rechteck 18"/>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FRBR</a:t>
            </a:r>
          </a:p>
        </p:txBody>
      </p:sp>
      <p:sp>
        <p:nvSpPr>
          <p:cNvPr id="21" name="Rechteck 20"/>
          <p:cNvSpPr/>
          <p:nvPr/>
        </p:nvSpPr>
        <p:spPr>
          <a:xfrm>
            <a:off x="7278261" y="3457774"/>
            <a:ext cx="1600797" cy="8112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D-A-CH</a:t>
            </a:r>
          </a:p>
        </p:txBody>
      </p:sp>
      <p:sp>
        <p:nvSpPr>
          <p:cNvPr id="22" name="Rechteck 21"/>
          <p:cNvSpPr/>
          <p:nvPr/>
        </p:nvSpPr>
        <p:spPr>
          <a:xfrm>
            <a:off x="5724128" y="2852936"/>
            <a:ext cx="1890815"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ea typeface="Verdana" panose="020B0604030504040204" pitchFamily="34" charset="0"/>
                <a:cs typeface="Verdana" panose="020B0604030504040204" pitchFamily="34" charset="0"/>
              </a:rPr>
              <a:t>Cataloguer‘s Judgement</a:t>
            </a:r>
          </a:p>
        </p:txBody>
      </p:sp>
    </p:spTree>
    <p:extLst>
      <p:ext uri="{BB962C8B-B14F-4D97-AF65-F5344CB8AC3E}">
        <p14:creationId xmlns:p14="http://schemas.microsoft.com/office/powerpoint/2010/main" val="2725443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dirty="0" smtClean="0"/>
              <a:t>Grundwissen zum Erfassen und Übertragen</a:t>
            </a: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black"/>
                </a:solidFill>
                <a:latin typeface="Verdana" panose="020B0604030504040204" pitchFamily="34" charset="0"/>
                <a:ea typeface="Verdana" panose="020B0604030504040204" pitchFamily="34" charset="0"/>
                <a:cs typeface="Verdana" panose="020B0604030504040204" pitchFamily="34" charset="0"/>
              </a:rPr>
              <a:t>Modul 2</a:t>
            </a:r>
          </a:p>
        </p:txBody>
      </p:sp>
      <p:sp>
        <p:nvSpPr>
          <p:cNvPr id="8" name="Foliennummernplatzhalter 7"/>
          <p:cNvSpPr>
            <a:spLocks noGrp="1"/>
          </p:cNvSpPr>
          <p:nvPr>
            <p:ph type="sldNum" sz="quarter" idx="4"/>
          </p:nvPr>
        </p:nvSpPr>
        <p:spPr/>
        <p:txBody>
          <a:bodyPr/>
          <a:lstStyle/>
          <a:p>
            <a:fld id="{8A6690F1-7CA1-4166-A522-500460961984}" type="slidenum">
              <a:rPr lang="de-DE" smtClean="0">
                <a:solidFill>
                  <a:prstClr val="black">
                    <a:tint val="75000"/>
                  </a:prstClr>
                </a:solidFill>
              </a:rPr>
              <a:pPr/>
              <a:t>33</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2387514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a:t>
            </a:r>
            <a:endParaRPr lang="de-DE" dirty="0"/>
          </a:p>
        </p:txBody>
      </p:sp>
      <p:sp>
        <p:nvSpPr>
          <p:cNvPr id="3" name="Textplatzhalter 2"/>
          <p:cNvSpPr>
            <a:spLocks noGrp="1"/>
          </p:cNvSpPr>
          <p:nvPr>
            <p:ph type="body" sz="quarter" idx="13"/>
          </p:nvPr>
        </p:nvSpPr>
        <p:spPr/>
        <p:txBody>
          <a:bodyPr/>
          <a:lstStyle/>
          <a:p>
            <a:r>
              <a:rPr lang="de-DE" dirty="0" smtClean="0"/>
              <a:t>Festlegungen zu Sprache und Schrift</a:t>
            </a:r>
          </a:p>
          <a:p>
            <a:r>
              <a:rPr lang="de-DE" dirty="0" smtClean="0"/>
              <a:t>Unterscheidung „Erfassen – Übertragen“</a:t>
            </a:r>
          </a:p>
          <a:p>
            <a:r>
              <a:rPr lang="de-DE" dirty="0" smtClean="0"/>
              <a:t>Wiedergabe von Wörtern, Zeichen, Symbolen, Zahlen usw.</a:t>
            </a:r>
          </a:p>
          <a:p>
            <a:r>
              <a:rPr lang="de-DE" dirty="0" smtClean="0"/>
              <a:t>Datumsangaben</a:t>
            </a:r>
          </a:p>
          <a:p>
            <a:endParaRPr lang="de-DE" dirty="0" smtClean="0"/>
          </a:p>
          <a:p>
            <a:endParaRPr lang="de-DE" dirty="0" smtClean="0"/>
          </a:p>
        </p:txBody>
      </p:sp>
      <p:sp>
        <p:nvSpPr>
          <p:cNvPr id="4" name="Fußzeilenplatzhalter 3"/>
          <p:cNvSpPr>
            <a:spLocks noGrp="1"/>
          </p:cNvSpPr>
          <p:nvPr>
            <p:ph type="ftr" sz="quarter" idx="14"/>
          </p:nvPr>
        </p:nvSpPr>
        <p:spPr>
          <a:xfrm>
            <a:off x="467544" y="6376243"/>
            <a:ext cx="7704856"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34</a:t>
            </a:fld>
            <a:endParaRPr lang="de-DE">
              <a:solidFill>
                <a:prstClr val="black">
                  <a:tint val="75000"/>
                </a:prstClr>
              </a:solidFill>
            </a:endParaRPr>
          </a:p>
        </p:txBody>
      </p:sp>
    </p:spTree>
    <p:extLst>
      <p:ext uri="{BB962C8B-B14F-4D97-AF65-F5344CB8AC3E}">
        <p14:creationId xmlns:p14="http://schemas.microsoft.com/office/powerpoint/2010/main" val="1371333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und Schrift (RDA 1.4)</a:t>
            </a:r>
            <a:endParaRPr lang="de-DE" dirty="0"/>
          </a:p>
        </p:txBody>
      </p:sp>
      <p:sp>
        <p:nvSpPr>
          <p:cNvPr id="3" name="Textplatzhalter 2"/>
          <p:cNvSpPr>
            <a:spLocks noGrp="1"/>
          </p:cNvSpPr>
          <p:nvPr>
            <p:ph type="body" sz="quarter" idx="13"/>
          </p:nvPr>
        </p:nvSpPr>
        <p:spPr/>
        <p:txBody>
          <a:bodyPr wrap="square"/>
          <a:lstStyle/>
          <a:p>
            <a:r>
              <a:rPr lang="de-DE" dirty="0" smtClean="0"/>
              <a:t>In der </a:t>
            </a:r>
            <a:r>
              <a:rPr lang="de-DE" b="1" dirty="0" smtClean="0"/>
              <a:t>Schrift</a:t>
            </a:r>
            <a:r>
              <a:rPr lang="de-DE" dirty="0" smtClean="0"/>
              <a:t> und der </a:t>
            </a:r>
            <a:r>
              <a:rPr lang="de-DE" b="1" dirty="0" smtClean="0"/>
              <a:t>Sprache</a:t>
            </a:r>
            <a:r>
              <a:rPr lang="de-DE" dirty="0" smtClean="0"/>
              <a:t> der zu katalogisierenden Ressource werden erfasst:</a:t>
            </a:r>
          </a:p>
          <a:p>
            <a:pPr lvl="1"/>
            <a:r>
              <a:rPr lang="de-DE" dirty="0" smtClean="0"/>
              <a:t>alle Titel und alle Titelzusätze</a:t>
            </a:r>
          </a:p>
          <a:p>
            <a:pPr lvl="1"/>
            <a:r>
              <a:rPr lang="de-DE" dirty="0" smtClean="0"/>
              <a:t>alle Verantwortlichkeitsangaben</a:t>
            </a:r>
          </a:p>
          <a:p>
            <a:pPr lvl="1"/>
            <a:r>
              <a:rPr lang="de-DE" dirty="0" smtClean="0"/>
              <a:t>alle Bestandteile des Ausgabevermerks</a:t>
            </a:r>
          </a:p>
          <a:p>
            <a:pPr lvl="1"/>
            <a:r>
              <a:rPr lang="de-DE" dirty="0" smtClean="0"/>
              <a:t>alle Bestandteile der Zählung von fortlaufenden Ressourcen</a:t>
            </a:r>
          </a:p>
          <a:p>
            <a:pPr lvl="1"/>
            <a:r>
              <a:rPr lang="de-DE" dirty="0" smtClean="0"/>
              <a:t>alle Bestandteile der Entstehungs-, Veröffentlichungs-, Vertriebs- und Herstellungsangaben</a:t>
            </a:r>
          </a:p>
          <a:p>
            <a:pPr lvl="1"/>
            <a:r>
              <a:rPr lang="de-DE" dirty="0" smtClean="0"/>
              <a:t>Gesamttitel und </a:t>
            </a:r>
            <a:r>
              <a:rPr lang="de-CH" dirty="0" smtClean="0"/>
              <a:t>Begleittext der Zählung </a:t>
            </a:r>
            <a:r>
              <a:rPr lang="de-DE" dirty="0" smtClean="0"/>
              <a:t>innerhalb der Gesamttitelangabe</a:t>
            </a:r>
          </a:p>
          <a:p>
            <a:pPr lvl="1"/>
            <a:endParaRPr lang="de-DE" dirty="0" smtClean="0"/>
          </a:p>
          <a:p>
            <a:r>
              <a:rPr lang="de-DE" dirty="0" smtClean="0"/>
              <a:t>Alle anderen Elemente (z. B. Anmerkungen) werden auf Deutsch und in lateinischer Schrift erfasst. (Ausnahme </a:t>
            </a:r>
            <a:r>
              <a:rPr lang="de-DE" dirty="0" smtClean="0">
                <a:sym typeface="Wingdings" pitchFamily="2" charset="2"/>
              </a:rPr>
              <a:t></a:t>
            </a:r>
            <a:r>
              <a:rPr lang="de-DE" dirty="0" smtClean="0"/>
              <a:t>RDA 1.10)</a:t>
            </a:r>
          </a:p>
          <a:p>
            <a:pPr lvl="1"/>
            <a:endParaRPr lang="de-DE" dirty="0" smtClean="0"/>
          </a:p>
          <a:p>
            <a:pPr lvl="1">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35</a:t>
            </a:fld>
            <a:endParaRPr lang="de-DE">
              <a:solidFill>
                <a:prstClr val="black">
                  <a:tint val="75000"/>
                </a:prstClr>
              </a:solidFill>
            </a:endParaRPr>
          </a:p>
        </p:txBody>
      </p:sp>
    </p:spTree>
    <p:extLst>
      <p:ext uri="{BB962C8B-B14F-4D97-AF65-F5344CB8AC3E}">
        <p14:creationId xmlns:p14="http://schemas.microsoft.com/office/powerpoint/2010/main" val="1621244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DE" dirty="0" smtClean="0"/>
              <a:t>Ressourcen in nichtlateinischen Schriften werden in Originalschrift erfasst</a:t>
            </a:r>
          </a:p>
          <a:p>
            <a:r>
              <a:rPr lang="de-DE" dirty="0" smtClean="0"/>
              <a:t>Zusätzlich werden die aufgeführten Elemente in transliterierter Form angegeben</a:t>
            </a:r>
          </a:p>
          <a:p>
            <a:endParaRPr lang="de-CH" sz="2600" dirty="0"/>
          </a:p>
          <a:p>
            <a:endParaRPr lang="de-CH" sz="2600" dirty="0" smtClean="0"/>
          </a:p>
          <a:p>
            <a:endParaRPr lang="de-CH" sz="2600" dirty="0"/>
          </a:p>
          <a:p>
            <a:endParaRPr lang="de-DE" dirty="0" smtClean="0"/>
          </a:p>
          <a:p>
            <a:endParaRPr lang="de-DE" dirty="0" smtClean="0"/>
          </a:p>
          <a:p>
            <a:r>
              <a:rPr lang="de-DE" dirty="0" smtClean="0"/>
              <a:t>Nur Transliteration, wenn Originalschrift technisch nicht möglich ist</a:t>
            </a:r>
          </a:p>
          <a:p>
            <a:r>
              <a:rPr lang="de-DE" dirty="0" smtClean="0"/>
              <a:t>Transliterationstabellen: </a:t>
            </a:r>
            <a:r>
              <a:rPr lang="de-DE" dirty="0" smtClean="0">
                <a:hlinkClick r:id="rId3"/>
              </a:rPr>
              <a:t>RDA-Info-Wiki</a:t>
            </a:r>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36</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Sprache und Schrift (RDA 1.4)</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612004488"/>
              </p:ext>
            </p:extLst>
          </p:nvPr>
        </p:nvGraphicFramePr>
        <p:xfrm>
          <a:off x="683568" y="2706112"/>
          <a:ext cx="7740860" cy="1651000"/>
        </p:xfrm>
        <a:graphic>
          <a:graphicData uri="http://schemas.openxmlformats.org/drawingml/2006/table">
            <a:tbl>
              <a:tblPr firstRow="1" bandRow="1">
                <a:tableStyleId>{5C22544A-7EE6-4342-B048-85BDC9FD1C3A}</a:tableStyleId>
              </a:tblPr>
              <a:tblGrid>
                <a:gridCol w="3888432"/>
                <a:gridCol w="3852428"/>
              </a:tblGrid>
              <a:tr h="370840">
                <a:tc>
                  <a:txBody>
                    <a:bodyPr/>
                    <a:lstStyle/>
                    <a:p>
                      <a:r>
                        <a:rPr lang="de-DE" b="0" dirty="0" smtClean="0">
                          <a:latin typeface="Verdana" pitchFamily="34" charset="0"/>
                          <a:ea typeface="Verdana" pitchFamily="34" charset="0"/>
                          <a:cs typeface="Verdana" pitchFamily="34" charset="0"/>
                        </a:rPr>
                        <a:t>Informationsquelle</a:t>
                      </a:r>
                      <a:endParaRPr lang="de-DE" b="0"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itchFamily="34" charset="0"/>
                          <a:ea typeface="Verdana" pitchFamily="34" charset="0"/>
                          <a:cs typeface="Verdana" pitchFamily="34" charset="0"/>
                        </a:rPr>
                        <a:t>Schrift der Beschreibung</a:t>
                      </a:r>
                    </a:p>
                  </a:txBody>
                  <a:tcPr/>
                </a:tc>
              </a:tr>
              <a:tr h="370840">
                <a:tc>
                  <a:txBody>
                    <a:bodyPr/>
                    <a:lstStyle/>
                    <a:p>
                      <a:r>
                        <a:rPr lang="ru-RU" dirty="0" smtClean="0">
                          <a:latin typeface="Verdana" pitchFamily="34" charset="0"/>
                          <a:ea typeface="Verdana" pitchFamily="34" charset="0"/>
                          <a:cs typeface="Verdana" pitchFamily="34" charset="0"/>
                        </a:rPr>
                        <a:t>Памятники российского права московского государства</a:t>
                      </a:r>
                      <a:endParaRPr lang="de-DE" dirty="0">
                        <a:latin typeface="Verdana" pitchFamily="34" charset="0"/>
                        <a:ea typeface="Verdana" pitchFamily="34" charset="0"/>
                        <a:cs typeface="Verdana" pitchFamily="34" charset="0"/>
                      </a:endParaRPr>
                    </a:p>
                  </a:txBody>
                  <a:tcPr/>
                </a:tc>
                <a:tc>
                  <a:txBody>
                    <a:bodyPr/>
                    <a:lstStyle/>
                    <a:p>
                      <a:r>
                        <a:rPr lang="ru-RU" dirty="0" smtClean="0">
                          <a:latin typeface="Verdana" pitchFamily="34" charset="0"/>
                          <a:ea typeface="Verdana" pitchFamily="34" charset="0"/>
                          <a:cs typeface="Verdana" pitchFamily="34" charset="0"/>
                        </a:rPr>
                        <a:t>Памятники российского права московского государства</a:t>
                      </a:r>
                      <a:endParaRPr lang="de-DE" dirty="0">
                        <a:latin typeface="Verdana" pitchFamily="34" charset="0"/>
                        <a:ea typeface="Verdana" pitchFamily="34" charset="0"/>
                        <a:cs typeface="Verdana" pitchFamily="34" charset="0"/>
                      </a:endParaRPr>
                    </a:p>
                  </a:txBody>
                  <a:tcPr/>
                </a:tc>
              </a:tr>
              <a:tr h="370840">
                <a:tc>
                  <a:txBody>
                    <a:bodyPr/>
                    <a:lstStyle/>
                    <a:p>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latin typeface="Verdana" pitchFamily="34" charset="0"/>
                          <a:ea typeface="Verdana" pitchFamily="34" charset="0"/>
                          <a:cs typeface="Verdana" pitchFamily="34" charset="0"/>
                        </a:rPr>
                        <a:t>Pamjatniki</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rossijskogo</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prava</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Moskovskogo</a:t>
                      </a: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gosudarstva</a:t>
                      </a:r>
                      <a:endParaRPr lang="de-DE"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4736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DE" dirty="0" smtClean="0"/>
              <a:t>Fehlende Bestandteile werden in der Sprache der anderen Bestandteile des Elements ergänzt</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CH" sz="2600" dirty="0"/>
          </a:p>
          <a:p>
            <a:endParaRPr lang="de-CH" sz="2600" dirty="0" smtClean="0"/>
          </a:p>
          <a:p>
            <a:endParaRPr lang="de-CH" sz="2600" dirty="0"/>
          </a:p>
          <a:p>
            <a:endParaRPr lang="de-DE" dirty="0" smtClean="0"/>
          </a:p>
          <a:p>
            <a:pPr>
              <a:buNone/>
            </a:pPr>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37</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Sprache und Schrift (RDA 1.4)</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651228565"/>
              </p:ext>
            </p:extLst>
          </p:nvPr>
        </p:nvGraphicFramePr>
        <p:xfrm>
          <a:off x="683568" y="1844824"/>
          <a:ext cx="7740860" cy="741680"/>
        </p:xfrm>
        <a:graphic>
          <a:graphicData uri="http://schemas.openxmlformats.org/drawingml/2006/table">
            <a:tbl>
              <a:tblPr firstRow="1" bandRow="1">
                <a:tableStyleId>{5C22544A-7EE6-4342-B048-85BDC9FD1C3A}</a:tableStyleId>
              </a:tblPr>
              <a:tblGrid>
                <a:gridCol w="3888432"/>
                <a:gridCol w="3852428"/>
              </a:tblGrid>
              <a:tr h="370840">
                <a:tc>
                  <a:txBody>
                    <a:bodyPr/>
                    <a:lstStyle/>
                    <a:p>
                      <a:r>
                        <a:rPr lang="de-DE" b="0" dirty="0" smtClean="0">
                          <a:latin typeface="Verdana" pitchFamily="34" charset="0"/>
                          <a:ea typeface="Verdana" pitchFamily="34" charset="0"/>
                          <a:cs typeface="Verdana" pitchFamily="34" charset="0"/>
                        </a:rPr>
                        <a:t>Haupttitel englisch</a:t>
                      </a:r>
                      <a:endParaRPr lang="de-DE" b="0"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itchFamily="34" charset="0"/>
                          <a:ea typeface="Verdana" pitchFamily="34" charset="0"/>
                          <a:cs typeface="Verdana" pitchFamily="34" charset="0"/>
                        </a:rPr>
                        <a:t>Erfassung Haupttitel</a:t>
                      </a:r>
                    </a:p>
                  </a:txBody>
                  <a:tcPr/>
                </a:tc>
              </a:tr>
              <a:tr h="370840">
                <a:tc>
                  <a:txBody>
                    <a:bodyPr/>
                    <a:lstStyle/>
                    <a:p>
                      <a:r>
                        <a:rPr lang="de-DE" dirty="0" smtClean="0">
                          <a:latin typeface="Verdana" pitchFamily="34" charset="0"/>
                          <a:ea typeface="Verdana" pitchFamily="34" charset="0"/>
                          <a:cs typeface="Verdana" pitchFamily="34" charset="0"/>
                        </a:rPr>
                        <a:t>I ♥ a piano</a:t>
                      </a:r>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ea typeface="Verdana" pitchFamily="34" charset="0"/>
                          <a:cs typeface="Verdana" pitchFamily="34" charset="0"/>
                        </a:rPr>
                        <a:t>I [</a:t>
                      </a:r>
                      <a:r>
                        <a:rPr lang="de-DE" dirty="0" err="1" smtClean="0">
                          <a:latin typeface="Verdana" pitchFamily="34" charset="0"/>
                          <a:ea typeface="Verdana" pitchFamily="34" charset="0"/>
                          <a:cs typeface="Verdana" pitchFamily="34" charset="0"/>
                        </a:rPr>
                        <a:t>love</a:t>
                      </a:r>
                      <a:r>
                        <a:rPr lang="de-DE" dirty="0" smtClean="0">
                          <a:latin typeface="Verdana" pitchFamily="34" charset="0"/>
                          <a:ea typeface="Verdana" pitchFamily="34" charset="0"/>
                          <a:cs typeface="Verdana" pitchFamily="34" charset="0"/>
                        </a:rPr>
                        <a:t>] a piano</a:t>
                      </a:r>
                    </a:p>
                  </a:txBody>
                  <a:tcPr/>
                </a:tc>
              </a:tr>
            </a:tbl>
          </a:graphicData>
        </a:graphic>
      </p:graphicFrame>
    </p:spTree>
    <p:extLst>
      <p:ext uri="{BB962C8B-B14F-4D97-AF65-F5344CB8AC3E}">
        <p14:creationId xmlns:p14="http://schemas.microsoft.com/office/powerpoint/2010/main" val="3071661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Erfassen und Übertragen (RDA 1.7)</a:t>
            </a:r>
            <a:endParaRPr lang="de-DE" dirty="0"/>
          </a:p>
        </p:txBody>
      </p:sp>
      <p:sp>
        <p:nvSpPr>
          <p:cNvPr id="3" name="Textplatzhalter 2"/>
          <p:cNvSpPr>
            <a:spLocks noGrp="1"/>
          </p:cNvSpPr>
          <p:nvPr>
            <p:ph type="body" sz="quarter" idx="13"/>
          </p:nvPr>
        </p:nvSpPr>
        <p:spPr/>
        <p:txBody>
          <a:bodyPr wrap="square"/>
          <a:lstStyle/>
          <a:p>
            <a:r>
              <a:rPr lang="de-DE" dirty="0" smtClean="0"/>
              <a:t>„Übertragen“: eine besondere Form der Erfassung, um eine möglichst vorlagegetreue Beschreibung der Ressource zu erstellen</a:t>
            </a:r>
          </a:p>
          <a:p>
            <a:endParaRPr lang="de-DE" dirty="0" smtClean="0"/>
          </a:p>
          <a:p>
            <a:r>
              <a:rPr lang="de-DE" dirty="0" smtClean="0"/>
              <a:t>Folgende Elemente werden „übertragen“:</a:t>
            </a:r>
          </a:p>
          <a:p>
            <a:pPr lvl="1"/>
            <a:r>
              <a:rPr lang="de-DE" dirty="0" smtClean="0"/>
              <a:t>alle Titel und Titelzusätze</a:t>
            </a:r>
          </a:p>
          <a:p>
            <a:pPr lvl="1"/>
            <a:r>
              <a:rPr lang="de-DE" dirty="0" smtClean="0"/>
              <a:t>alle Verantwortlichkeitsangaben</a:t>
            </a:r>
          </a:p>
          <a:p>
            <a:pPr lvl="1"/>
            <a:r>
              <a:rPr lang="de-DE" dirty="0" smtClean="0"/>
              <a:t>alle Bestandteile des Ausgabenvermerks</a:t>
            </a:r>
          </a:p>
          <a:p>
            <a:pPr lvl="1"/>
            <a:r>
              <a:rPr lang="de-DE" dirty="0" smtClean="0"/>
              <a:t>Entstehungs-, Erscheinungs-, Vertriebs- und Herstellungsorte</a:t>
            </a:r>
          </a:p>
          <a:p>
            <a:pPr lvl="1"/>
            <a:r>
              <a:rPr lang="de-DE" dirty="0" smtClean="0"/>
              <a:t>Erzeuger-, Verlags-, Vertriebs- und Herstellungsnamen</a:t>
            </a:r>
          </a:p>
          <a:p>
            <a:pPr lvl="1"/>
            <a:r>
              <a:rPr lang="de-DE" dirty="0" smtClean="0"/>
              <a:t>alle Bestandteile der Gesamttitelangabe (außer der Bandzählung)</a:t>
            </a:r>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38</a:t>
            </a:fld>
            <a:endParaRPr lang="de-DE">
              <a:solidFill>
                <a:prstClr val="black">
                  <a:tint val="75000"/>
                </a:prstClr>
              </a:solidFill>
            </a:endParaRPr>
          </a:p>
        </p:txBody>
      </p:sp>
    </p:spTree>
    <p:extLst>
      <p:ext uri="{BB962C8B-B14F-4D97-AF65-F5344CB8AC3E}">
        <p14:creationId xmlns:p14="http://schemas.microsoft.com/office/powerpoint/2010/main" val="1993005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611560" y="2080072"/>
            <a:ext cx="8011627" cy="2717080"/>
          </a:xfrm>
          <a:prstGeom prst="rect">
            <a:avLst/>
          </a:prstGeom>
          <a:noFill/>
          <a:ln w="9525">
            <a:solidFill>
              <a:schemeClr val="tx2"/>
            </a:solidFill>
            <a:miter lim="800000"/>
            <a:headEnd/>
            <a:tailEnd/>
          </a:ln>
        </p:spPr>
      </p:pic>
      <p:sp>
        <p:nvSpPr>
          <p:cNvPr id="2" name="Titel 1"/>
          <p:cNvSpPr>
            <a:spLocks noGrp="1"/>
          </p:cNvSpPr>
          <p:nvPr>
            <p:ph type="title"/>
          </p:nvPr>
        </p:nvSpPr>
        <p:spPr/>
        <p:txBody>
          <a:bodyPr/>
          <a:lstStyle/>
          <a:p>
            <a:r>
              <a:rPr lang="de-DE" dirty="0" smtClean="0"/>
              <a:t>Erfassen und Übertragen (RDA 1.7)</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39</a:t>
            </a:fld>
            <a:endParaRPr lang="de-DE">
              <a:solidFill>
                <a:prstClr val="black">
                  <a:tint val="75000"/>
                </a:prstClr>
              </a:solidFill>
            </a:endParaRPr>
          </a:p>
        </p:txBody>
      </p:sp>
      <p:sp>
        <p:nvSpPr>
          <p:cNvPr id="8" name="Ellipse 7"/>
          <p:cNvSpPr/>
          <p:nvPr/>
        </p:nvSpPr>
        <p:spPr>
          <a:xfrm>
            <a:off x="1547664" y="3068960"/>
            <a:ext cx="1728192" cy="36004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Textfeld 8"/>
          <p:cNvSpPr txBox="1"/>
          <p:nvPr/>
        </p:nvSpPr>
        <p:spPr>
          <a:xfrm>
            <a:off x="4932040" y="5517232"/>
            <a:ext cx="3816424" cy="461665"/>
          </a:xfrm>
          <a:prstGeom prst="rect">
            <a:avLst/>
          </a:prstGeom>
          <a:solidFill>
            <a:schemeClr val="bg1"/>
          </a:solidFill>
          <a:ln>
            <a:solidFill>
              <a:schemeClr val="tx1"/>
            </a:solidFill>
          </a:ln>
        </p:spPr>
        <p:txBody>
          <a:bodyPr wrap="square" rtlCol="0">
            <a:spAutoFit/>
          </a:bodyPr>
          <a:lstStyle/>
          <a:p>
            <a:r>
              <a:rPr lang="de-DE" sz="800" dirty="0" err="1">
                <a:solidFill>
                  <a:prstClr val="black"/>
                </a:solidFill>
                <a:latin typeface="Verdana" pitchFamily="34" charset="0"/>
                <a:ea typeface="Verdana" pitchFamily="34" charset="0"/>
                <a:cs typeface="Verdana" pitchFamily="34" charset="0"/>
              </a:rPr>
              <a:t>Screenshot</a:t>
            </a:r>
            <a:r>
              <a:rPr lang="de-DE" sz="800" dirty="0">
                <a:solidFill>
                  <a:prstClr val="black"/>
                </a:solidFill>
                <a:latin typeface="Verdana" pitchFamily="34" charset="0"/>
                <a:ea typeface="Verdana" pitchFamily="34" charset="0"/>
                <a:cs typeface="Verdana" pitchFamily="34" charset="0"/>
              </a:rPr>
              <a:t> aus dem RDA-</a:t>
            </a:r>
            <a:r>
              <a:rPr lang="de-DE" sz="800" dirty="0" err="1">
                <a:solidFill>
                  <a:prstClr val="black"/>
                </a:solidFill>
                <a:latin typeface="Verdana" pitchFamily="34" charset="0"/>
                <a:ea typeface="Verdana" pitchFamily="34" charset="0"/>
                <a:cs typeface="Verdana" pitchFamily="34" charset="0"/>
              </a:rPr>
              <a:t>Toolkit</a:t>
            </a:r>
            <a:r>
              <a:rPr lang="de-DE" sz="800" dirty="0">
                <a:solidFill>
                  <a:prstClr val="black"/>
                </a:solidFill>
                <a:latin typeface="Verdana" pitchFamily="34" charset="0"/>
                <a:ea typeface="Verdana" pitchFamily="34" charset="0"/>
                <a:cs typeface="Verdana" pitchFamily="34" charset="0"/>
              </a:rPr>
              <a:t>  mit Genehmigung der RDA-Verleger </a:t>
            </a:r>
            <a:br>
              <a:rPr lang="de-DE" sz="800" dirty="0">
                <a:solidFill>
                  <a:prstClr val="black"/>
                </a:solidFill>
                <a:latin typeface="Verdana" pitchFamily="34" charset="0"/>
                <a:ea typeface="Verdana" pitchFamily="34" charset="0"/>
                <a:cs typeface="Verdana" pitchFamily="34" charset="0"/>
              </a:rPr>
            </a:br>
            <a:r>
              <a:rPr lang="de-DE" sz="800" dirty="0">
                <a:solidFill>
                  <a:prstClr val="black"/>
                </a:solidFill>
                <a:latin typeface="Verdana" pitchFamily="34" charset="0"/>
                <a:ea typeface="Verdana" pitchFamily="34" charset="0"/>
                <a:cs typeface="Verdana" pitchFamily="34" charset="0"/>
              </a:rPr>
              <a:t>(American Library </a:t>
            </a:r>
            <a:r>
              <a:rPr lang="de-DE" sz="800" dirty="0" err="1">
                <a:solidFill>
                  <a:prstClr val="black"/>
                </a:solidFill>
                <a:latin typeface="Verdana" pitchFamily="34" charset="0"/>
                <a:ea typeface="Verdana" pitchFamily="34" charset="0"/>
                <a:cs typeface="Verdana" pitchFamily="34" charset="0"/>
              </a:rPr>
              <a:t>Association</a:t>
            </a:r>
            <a:r>
              <a:rPr lang="de-DE" sz="800" dirty="0">
                <a:solidFill>
                  <a:prstClr val="black"/>
                </a:solidFill>
                <a:latin typeface="Verdana" pitchFamily="34" charset="0"/>
                <a:ea typeface="Verdana" pitchFamily="34" charset="0"/>
                <a:cs typeface="Verdana" pitchFamily="34" charset="0"/>
              </a:rPr>
              <a:t>, </a:t>
            </a:r>
            <a:r>
              <a:rPr lang="de-DE" sz="800" dirty="0" err="1">
                <a:solidFill>
                  <a:prstClr val="black"/>
                </a:solidFill>
                <a:latin typeface="Verdana" pitchFamily="34" charset="0"/>
                <a:ea typeface="Verdana" pitchFamily="34" charset="0"/>
                <a:cs typeface="Verdana" pitchFamily="34" charset="0"/>
              </a:rPr>
              <a:t>Canadian</a:t>
            </a:r>
            <a:r>
              <a:rPr lang="de-DE" sz="800" dirty="0">
                <a:solidFill>
                  <a:prstClr val="black"/>
                </a:solidFill>
                <a:latin typeface="Verdana" pitchFamily="34" charset="0"/>
                <a:ea typeface="Verdana" pitchFamily="34" charset="0"/>
                <a:cs typeface="Verdana" pitchFamily="34" charset="0"/>
              </a:rPr>
              <a:t> Library </a:t>
            </a:r>
            <a:r>
              <a:rPr lang="de-DE" sz="800" dirty="0" err="1">
                <a:solidFill>
                  <a:prstClr val="black"/>
                </a:solidFill>
                <a:latin typeface="Verdana" pitchFamily="34" charset="0"/>
                <a:ea typeface="Verdana" pitchFamily="34" charset="0"/>
                <a:cs typeface="Verdana" pitchFamily="34" charset="0"/>
              </a:rPr>
              <a:t>Association</a:t>
            </a:r>
            <a:r>
              <a:rPr lang="de-DE" sz="800" dirty="0">
                <a:solidFill>
                  <a:prstClr val="black"/>
                </a:solidFill>
                <a:latin typeface="Verdana" pitchFamily="34" charset="0"/>
                <a:ea typeface="Verdana" pitchFamily="34" charset="0"/>
                <a:cs typeface="Verdana" pitchFamily="34" charset="0"/>
              </a:rPr>
              <a:t>, und CILIP: </a:t>
            </a:r>
            <a:r>
              <a:rPr lang="de-DE" sz="800" dirty="0" err="1">
                <a:solidFill>
                  <a:prstClr val="black"/>
                </a:solidFill>
                <a:latin typeface="Verdana" pitchFamily="34" charset="0"/>
                <a:ea typeface="Verdana" pitchFamily="34" charset="0"/>
                <a:cs typeface="Verdana" pitchFamily="34" charset="0"/>
              </a:rPr>
              <a:t>Chartered</a:t>
            </a:r>
            <a:r>
              <a:rPr lang="de-DE" sz="800" dirty="0">
                <a:solidFill>
                  <a:prstClr val="black"/>
                </a:solidFill>
                <a:latin typeface="Verdana" pitchFamily="34" charset="0"/>
                <a:ea typeface="Verdana" pitchFamily="34" charset="0"/>
                <a:cs typeface="Verdana" pitchFamily="34" charset="0"/>
              </a:rPr>
              <a:t> Institute </a:t>
            </a:r>
            <a:r>
              <a:rPr lang="de-DE" sz="800" dirty="0" err="1">
                <a:solidFill>
                  <a:prstClr val="black"/>
                </a:solidFill>
                <a:latin typeface="Verdana" pitchFamily="34" charset="0"/>
                <a:ea typeface="Verdana" pitchFamily="34" charset="0"/>
                <a:cs typeface="Verdana" pitchFamily="34" charset="0"/>
              </a:rPr>
              <a:t>of</a:t>
            </a:r>
            <a:r>
              <a:rPr lang="de-DE" sz="800" dirty="0">
                <a:solidFill>
                  <a:prstClr val="black"/>
                </a:solidFill>
                <a:latin typeface="Verdana" pitchFamily="34" charset="0"/>
                <a:ea typeface="Verdana" pitchFamily="34" charset="0"/>
                <a:cs typeface="Verdana" pitchFamily="34" charset="0"/>
              </a:rPr>
              <a:t> Library </a:t>
            </a:r>
            <a:r>
              <a:rPr lang="de-DE" sz="800" dirty="0" err="1">
                <a:solidFill>
                  <a:prstClr val="black"/>
                </a:solidFill>
                <a:latin typeface="Verdana" pitchFamily="34" charset="0"/>
                <a:ea typeface="Verdana" pitchFamily="34" charset="0"/>
                <a:cs typeface="Verdana" pitchFamily="34" charset="0"/>
              </a:rPr>
              <a:t>and</a:t>
            </a:r>
            <a:r>
              <a:rPr lang="de-DE" sz="800" dirty="0">
                <a:solidFill>
                  <a:prstClr val="black"/>
                </a:solidFill>
                <a:latin typeface="Verdana" pitchFamily="34" charset="0"/>
                <a:ea typeface="Verdana" pitchFamily="34" charset="0"/>
                <a:cs typeface="Verdana" pitchFamily="34" charset="0"/>
              </a:rPr>
              <a:t> Information </a:t>
            </a:r>
            <a:r>
              <a:rPr lang="de-DE" sz="800" dirty="0" err="1">
                <a:solidFill>
                  <a:prstClr val="black"/>
                </a:solidFill>
                <a:latin typeface="Verdana" pitchFamily="34" charset="0"/>
                <a:ea typeface="Verdana" pitchFamily="34" charset="0"/>
                <a:cs typeface="Verdana" pitchFamily="34" charset="0"/>
              </a:rPr>
              <a:t>Professionals</a:t>
            </a:r>
            <a:r>
              <a:rPr lang="de-DE" sz="800" dirty="0">
                <a:solidFill>
                  <a:prstClr val="black"/>
                </a:solidFill>
                <a:latin typeface="Verdana" pitchFamily="34" charset="0"/>
                <a:ea typeface="Verdana" pitchFamily="34" charset="0"/>
                <a:cs typeface="Verdana" pitchFamily="34" charset="0"/>
              </a:rPr>
              <a:t>)</a:t>
            </a:r>
            <a:endParaRPr lang="de-DE"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6623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940966"/>
          </a:xfrm>
        </p:spPr>
        <p:txBody>
          <a:bodyPr/>
          <a:lstStyle/>
          <a:p>
            <a:r>
              <a:rPr lang="de-DE" dirty="0" err="1"/>
              <a:t>Functional</a:t>
            </a:r>
            <a:r>
              <a:rPr lang="de-DE" dirty="0"/>
              <a:t> </a:t>
            </a:r>
            <a:r>
              <a:rPr lang="de-DE" dirty="0" err="1"/>
              <a:t>Requirements</a:t>
            </a:r>
            <a:r>
              <a:rPr lang="de-DE" dirty="0"/>
              <a:t> </a:t>
            </a:r>
            <a:r>
              <a:rPr lang="de-DE" dirty="0" err="1"/>
              <a:t>for</a:t>
            </a:r>
            <a:r>
              <a:rPr lang="de-DE" dirty="0"/>
              <a:t> </a:t>
            </a:r>
            <a:r>
              <a:rPr lang="de-DE" dirty="0" err="1"/>
              <a:t>Bibliographic</a:t>
            </a:r>
            <a:r>
              <a:rPr lang="de-DE" dirty="0"/>
              <a:t> Records (FRBR)</a:t>
            </a:r>
          </a:p>
        </p:txBody>
      </p:sp>
      <p:sp>
        <p:nvSpPr>
          <p:cNvPr id="3" name="Textplatzhalter 2"/>
          <p:cNvSpPr>
            <a:spLocks noGrp="1"/>
          </p:cNvSpPr>
          <p:nvPr>
            <p:ph type="body" sz="quarter" idx="13"/>
          </p:nvPr>
        </p:nvSpPr>
        <p:spPr>
          <a:xfrm>
            <a:off x="251520" y="1340768"/>
            <a:ext cx="8640960" cy="4968552"/>
          </a:xfrm>
        </p:spPr>
        <p:txBody>
          <a:bodyPr/>
          <a:lstStyle/>
          <a:p>
            <a:r>
              <a:rPr lang="de-DE" dirty="0">
                <a:ea typeface="Verdana" panose="020B0604030504040204" pitchFamily="34" charset="0"/>
                <a:cs typeface="Verdana" panose="020B0604030504040204" pitchFamily="34" charset="0"/>
              </a:rPr>
              <a:t>1998 erstmals veröffentlicht in der gleichnamigen Studie der „IFLA Study Group on FRBR</a:t>
            </a:r>
            <a:r>
              <a:rPr lang="de-DE" dirty="0" smtClean="0">
                <a:ea typeface="Verdana" panose="020B0604030504040204" pitchFamily="34" charset="0"/>
                <a:cs typeface="Verdana" panose="020B0604030504040204" pitchFamily="34" charset="0"/>
              </a:rPr>
              <a:t>“ </a:t>
            </a:r>
            <a:endParaRPr lang="de-DE" dirty="0">
              <a:ea typeface="Verdana" panose="020B0604030504040204" pitchFamily="34" charset="0"/>
              <a:cs typeface="Verdana" panose="020B0604030504040204" pitchFamily="34" charset="0"/>
            </a:endParaRPr>
          </a:p>
          <a:p>
            <a:r>
              <a:rPr lang="de-DE" dirty="0">
                <a:ea typeface="Verdana" panose="020B0604030504040204" pitchFamily="34" charset="0"/>
                <a:cs typeface="Verdana" panose="020B0604030504040204" pitchFamily="34" charset="0"/>
              </a:rPr>
              <a:t>2006 von der „IFLA FRBR Review Group“ weltweit in ein Stellungnahme-Verfahren eingebracht </a:t>
            </a:r>
          </a:p>
          <a:p>
            <a:r>
              <a:rPr lang="de-DE" dirty="0">
                <a:ea typeface="Verdana" panose="020B0604030504040204" pitchFamily="34" charset="0"/>
                <a:cs typeface="Verdana" panose="020B0604030504040204" pitchFamily="34" charset="0"/>
              </a:rPr>
              <a:t>2008/2009 überarbeitete Fassung</a:t>
            </a:r>
          </a:p>
          <a:p>
            <a:r>
              <a:rPr lang="de-DE" dirty="0">
                <a:ea typeface="Verdana" panose="020B0604030504040204" pitchFamily="34" charset="0"/>
                <a:cs typeface="Verdana" panose="020B0604030504040204" pitchFamily="34" charset="0"/>
              </a:rPr>
              <a:t>2009 ins Deutsche und seither in zahlreiche andere Sprachen </a:t>
            </a:r>
            <a:r>
              <a:rPr lang="de-DE" dirty="0" smtClean="0">
                <a:ea typeface="Verdana" panose="020B0604030504040204" pitchFamily="34" charset="0"/>
                <a:cs typeface="Verdana" panose="020B0604030504040204" pitchFamily="34" charset="0"/>
              </a:rPr>
              <a:t>übersetzt</a:t>
            </a:r>
            <a:endParaRPr lang="de-DE" dirty="0">
              <a:ea typeface="Verdana" panose="020B0604030504040204" pitchFamily="34" charset="0"/>
              <a:cs typeface="Verdana" panose="020B0604030504040204" pitchFamily="34" charset="0"/>
            </a:endParaRPr>
          </a:p>
          <a:p>
            <a:r>
              <a:rPr lang="de-DE" dirty="0">
                <a:ea typeface="Verdana" panose="020B0604030504040204" pitchFamily="34" charset="0"/>
                <a:cs typeface="Verdana" panose="020B0604030504040204" pitchFamily="34" charset="0"/>
              </a:rPr>
              <a:t>Betreuung durch die </a:t>
            </a:r>
            <a:r>
              <a:rPr lang="en-US" dirty="0">
                <a:ea typeface="Verdana" panose="020B0604030504040204" pitchFamily="34" charset="0"/>
                <a:cs typeface="Verdana" panose="020B0604030504040204" pitchFamily="34" charset="0"/>
              </a:rPr>
              <a:t>FRBR Review </a:t>
            </a:r>
            <a:r>
              <a:rPr lang="en-US" dirty="0" smtClean="0">
                <a:ea typeface="Verdana" panose="020B0604030504040204" pitchFamily="34" charset="0"/>
                <a:cs typeface="Verdana" panose="020B0604030504040204" pitchFamily="34" charset="0"/>
              </a:rPr>
              <a:t>Group, </a:t>
            </a:r>
            <a:r>
              <a:rPr lang="de-DE" dirty="0" smtClean="0">
                <a:ea typeface="Verdana" panose="020B0604030504040204" pitchFamily="34" charset="0"/>
                <a:cs typeface="Verdana" panose="020B0604030504040204" pitchFamily="34" charset="0"/>
              </a:rPr>
              <a:t>eine </a:t>
            </a:r>
            <a:r>
              <a:rPr lang="de-DE" dirty="0">
                <a:ea typeface="Verdana" panose="020B0604030504040204" pitchFamily="34" charset="0"/>
                <a:cs typeface="Verdana" panose="020B0604030504040204" pitchFamily="34" charset="0"/>
              </a:rPr>
              <a:t>Arbeitsgruppe der IFLA </a:t>
            </a:r>
            <a:r>
              <a:rPr lang="de-DE" dirty="0" err="1">
                <a:ea typeface="Verdana" panose="020B0604030504040204" pitchFamily="34" charset="0"/>
                <a:cs typeface="Verdana" panose="020B0604030504040204" pitchFamily="34" charset="0"/>
              </a:rPr>
              <a:t>Cataloguing</a:t>
            </a:r>
            <a:r>
              <a:rPr lang="de-DE" dirty="0">
                <a:ea typeface="Verdana" panose="020B0604030504040204" pitchFamily="34" charset="0"/>
                <a:cs typeface="Verdana" panose="020B0604030504040204" pitchFamily="34" charset="0"/>
              </a:rPr>
              <a:t> </a:t>
            </a:r>
            <a:r>
              <a:rPr lang="de-DE" dirty="0" err="1">
                <a:ea typeface="Verdana" panose="020B0604030504040204" pitchFamily="34" charset="0"/>
                <a:cs typeface="Verdana" panose="020B0604030504040204" pitchFamily="34" charset="0"/>
              </a:rPr>
              <a:t>Section</a:t>
            </a:r>
            <a:endParaRPr lang="de-DE" dirty="0">
              <a:ea typeface="Verdana" panose="020B0604030504040204" pitchFamily="34" charset="0"/>
              <a:cs typeface="Verdana" panose="020B0604030504040204" pitchFamily="34" charset="0"/>
            </a:endParaRPr>
          </a:p>
          <a:p>
            <a:r>
              <a:rPr lang="de-DE" dirty="0">
                <a:ea typeface="Verdana" panose="020B0604030504040204" pitchFamily="34" charset="0"/>
                <a:cs typeface="Verdana" panose="020B0604030504040204" pitchFamily="34" charset="0"/>
              </a:rPr>
              <a:t>Konsolidierung der Modelle als Arbeitsschwerpunkt </a:t>
            </a:r>
          </a:p>
          <a:p>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244408" y="6376243"/>
            <a:ext cx="442392" cy="365125"/>
          </a:xfrm>
        </p:spPr>
        <p:txBody>
          <a:bodyPr/>
          <a:lstStyle/>
          <a:p>
            <a:fld id="{8A6690F1-7CA1-4166-A522-500460961984}" type="slidenum">
              <a:rPr lang="de-DE" smtClean="0">
                <a:solidFill>
                  <a:prstClr val="black">
                    <a:tint val="75000"/>
                  </a:prstClr>
                </a:solidFill>
              </a:rPr>
              <a:pPr/>
              <a:t>4</a:t>
            </a:fld>
            <a:endParaRPr lang="de-DE" dirty="0">
              <a:solidFill>
                <a:prstClr val="black">
                  <a:tint val="75000"/>
                </a:prstClr>
              </a:solidFill>
            </a:endParaRPr>
          </a:p>
        </p:txBody>
      </p:sp>
    </p:spTree>
    <p:extLst>
      <p:ext uri="{BB962C8B-B14F-4D97-AF65-F5344CB8AC3E}">
        <p14:creationId xmlns:p14="http://schemas.microsoft.com/office/powerpoint/2010/main" val="1757380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Ligaturen/Abbreviaturen (RDA 1.7.1 D-A-CH)</a:t>
            </a:r>
            <a:endParaRPr lang="de-DE" dirty="0"/>
          </a:p>
        </p:txBody>
      </p:sp>
      <p:sp>
        <p:nvSpPr>
          <p:cNvPr id="3" name="Textplatzhalter 2"/>
          <p:cNvSpPr>
            <a:spLocks noGrp="1"/>
          </p:cNvSpPr>
          <p:nvPr>
            <p:ph type="body" sz="quarter" idx="13"/>
          </p:nvPr>
        </p:nvSpPr>
        <p:spPr/>
        <p:txBody>
          <a:bodyPr/>
          <a:lstStyle/>
          <a:p>
            <a:r>
              <a:rPr lang="de-DE" dirty="0" smtClean="0"/>
              <a:t>Die Ligaturen Æ und æ sowie Œ und œ und ß werden übertragen</a:t>
            </a:r>
          </a:p>
          <a:p>
            <a:endParaRPr lang="de-DE" dirty="0" smtClean="0"/>
          </a:p>
          <a:p>
            <a:r>
              <a:rPr lang="de-DE" dirty="0" smtClean="0"/>
              <a:t>Alle anderen Ligaturen werden i.d.R. aufgelöst</a:t>
            </a:r>
          </a:p>
          <a:p>
            <a:pPr>
              <a:buNone/>
            </a:pPr>
            <a:r>
              <a:rPr lang="de-DE" dirty="0" smtClean="0"/>
              <a:t> </a:t>
            </a:r>
          </a:p>
          <a:p>
            <a:r>
              <a:rPr lang="de-DE" dirty="0" smtClean="0"/>
              <a:t>Abbreviaturen werden aufgelöst</a:t>
            </a:r>
          </a:p>
          <a:p>
            <a:endParaRPr lang="de-DE" dirty="0"/>
          </a:p>
        </p:txBody>
      </p:sp>
      <p:sp>
        <p:nvSpPr>
          <p:cNvPr id="4" name="Fußzeilenplatzhalter 3"/>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40</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643978214"/>
              </p:ext>
            </p:extLst>
          </p:nvPr>
        </p:nvGraphicFramePr>
        <p:xfrm>
          <a:off x="611560" y="3861048"/>
          <a:ext cx="7848872" cy="1254760"/>
        </p:xfrm>
        <a:graphic>
          <a:graphicData uri="http://schemas.openxmlformats.org/drawingml/2006/table">
            <a:tbl>
              <a:tblPr firstRow="1" bandRow="1">
                <a:tableStyleId>{5C22544A-7EE6-4342-B048-85BDC9FD1C3A}</a:tableStyleId>
              </a:tblPr>
              <a:tblGrid>
                <a:gridCol w="3888432"/>
                <a:gridCol w="3960440"/>
              </a:tblGrid>
              <a:tr h="370840">
                <a:tc>
                  <a:txBody>
                    <a:bodyPr/>
                    <a:lstStyle/>
                    <a:p>
                      <a:r>
                        <a:rPr lang="de-CH" sz="1600" b="0" dirty="0" smtClean="0">
                          <a:latin typeface="Verdana" pitchFamily="34" charset="0"/>
                          <a:ea typeface="Verdana" pitchFamily="34" charset="0"/>
                          <a:cs typeface="Verdana" pitchFamily="34" charset="0"/>
                        </a:rPr>
                        <a:t>Informationsquelle</a:t>
                      </a:r>
                      <a:endParaRPr lang="de-CH" sz="1600" b="0" dirty="0">
                        <a:latin typeface="Verdana" pitchFamily="34" charset="0"/>
                        <a:ea typeface="Verdana" pitchFamily="34" charset="0"/>
                        <a:cs typeface="Verdana" pitchFamily="34" charset="0"/>
                      </a:endParaRPr>
                    </a:p>
                  </a:txBody>
                  <a:tcPr/>
                </a:tc>
                <a:tc>
                  <a:txBody>
                    <a:bodyPr/>
                    <a:lstStyle/>
                    <a:p>
                      <a:r>
                        <a:rPr lang="de-CH" sz="1600" b="0" dirty="0" smtClean="0">
                          <a:latin typeface="Verdana" pitchFamily="34" charset="0"/>
                          <a:ea typeface="Verdana" pitchFamily="34" charset="0"/>
                          <a:cs typeface="Verdana" pitchFamily="34" charset="0"/>
                        </a:rPr>
                        <a:t>Erfassung Haupttitel</a:t>
                      </a:r>
                      <a:endParaRPr lang="de-CH" sz="1600" b="0" dirty="0">
                        <a:latin typeface="Verdana" pitchFamily="34" charset="0"/>
                        <a:ea typeface="Verdana" pitchFamily="34" charset="0"/>
                        <a:cs typeface="Verdana" pitchFamily="34" charset="0"/>
                      </a:endParaRPr>
                    </a:p>
                  </a:txBody>
                  <a:tcPr/>
                </a:tc>
              </a:tr>
              <a:tr h="370840">
                <a:tc>
                  <a:txBody>
                    <a:bodyPr/>
                    <a:lstStyle/>
                    <a:p>
                      <a:endParaRPr lang="de-CH" sz="1600" dirty="0">
                        <a:latin typeface="Verdana" pitchFamily="34" charset="0"/>
                        <a:ea typeface="Verdana" pitchFamily="34" charset="0"/>
                        <a:cs typeface="Verdana" pitchFamily="34" charset="0"/>
                      </a:endParaRPr>
                    </a:p>
                  </a:txBody>
                  <a:tcPr/>
                </a:tc>
                <a:tc>
                  <a:txBody>
                    <a:bodyPr/>
                    <a:lstStyle/>
                    <a:p>
                      <a:r>
                        <a:rPr lang="de-DE" sz="1800" kern="1200" dirty="0" err="1" smtClean="0">
                          <a:solidFill>
                            <a:schemeClr val="dk1"/>
                          </a:solidFill>
                          <a:latin typeface="Verdana" pitchFamily="34" charset="0"/>
                          <a:ea typeface="Verdana" pitchFamily="34" charset="0"/>
                          <a:cs typeface="Verdana" pitchFamily="34" charset="0"/>
                        </a:rPr>
                        <a:t>atq</a:t>
                      </a:r>
                      <a:r>
                        <a:rPr lang="de-DE" sz="1800" kern="1200" dirty="0" smtClean="0">
                          <a:solidFill>
                            <a:schemeClr val="dk1"/>
                          </a:solidFill>
                          <a:latin typeface="Verdana" pitchFamily="34" charset="0"/>
                          <a:ea typeface="Verdana" pitchFamily="34" charset="0"/>
                          <a:cs typeface="Verdana" pitchFamily="34" charset="0"/>
                        </a:rPr>
                        <a:t>[</a:t>
                      </a:r>
                      <a:r>
                        <a:rPr lang="de-DE" sz="1800" kern="1200" dirty="0" err="1" smtClean="0">
                          <a:solidFill>
                            <a:schemeClr val="dk1"/>
                          </a:solidFill>
                          <a:latin typeface="Verdana" pitchFamily="34" charset="0"/>
                          <a:ea typeface="Verdana" pitchFamily="34" charset="0"/>
                          <a:cs typeface="Verdana" pitchFamily="34" charset="0"/>
                        </a:rPr>
                        <a:t>ue</a:t>
                      </a:r>
                      <a:r>
                        <a:rPr lang="de-DE" sz="1800" kern="1200" dirty="0" smtClean="0">
                          <a:solidFill>
                            <a:schemeClr val="dk1"/>
                          </a:solidFill>
                          <a:latin typeface="Verdana" pitchFamily="34" charset="0"/>
                          <a:ea typeface="Verdana" pitchFamily="34" charset="0"/>
                          <a:cs typeface="Verdana" pitchFamily="34" charset="0"/>
                        </a:rPr>
                        <a:t>]</a:t>
                      </a:r>
                    </a:p>
                    <a:p>
                      <a:endParaRPr lang="de-DE" sz="1800" kern="1200" dirty="0" smtClean="0">
                        <a:solidFill>
                          <a:schemeClr val="dk1"/>
                        </a:solidFill>
                        <a:latin typeface="Verdana" pitchFamily="34" charset="0"/>
                        <a:ea typeface="Verdana" pitchFamily="34" charset="0"/>
                        <a:cs typeface="Verdana" pitchFamily="34" charset="0"/>
                      </a:endParaRPr>
                    </a:p>
                    <a:p>
                      <a:endParaRPr lang="de-CH" sz="1600" dirty="0">
                        <a:latin typeface="Verdana" pitchFamily="34" charset="0"/>
                        <a:ea typeface="Verdana" pitchFamily="34" charset="0"/>
                        <a:cs typeface="Verdana" pitchFamily="34" charset="0"/>
                      </a:endParaRPr>
                    </a:p>
                  </a:txBody>
                  <a:tcPr/>
                </a:tc>
              </a:tr>
            </a:tbl>
          </a:graphicData>
        </a:graphic>
      </p:graphicFrame>
      <p:pic>
        <p:nvPicPr>
          <p:cNvPr id="7" name="Grafik 6" descr="abbr.jpg"/>
          <p:cNvPicPr>
            <a:picLocks noChangeAspect="1"/>
          </p:cNvPicPr>
          <p:nvPr/>
        </p:nvPicPr>
        <p:blipFill>
          <a:blip r:embed="rId3" cstate="print"/>
          <a:stretch>
            <a:fillRect/>
          </a:stretch>
        </p:blipFill>
        <p:spPr>
          <a:xfrm>
            <a:off x="971600" y="4293096"/>
            <a:ext cx="1177111" cy="648072"/>
          </a:xfrm>
          <a:prstGeom prst="rect">
            <a:avLst/>
          </a:prstGeom>
        </p:spPr>
      </p:pic>
    </p:spTree>
    <p:extLst>
      <p:ext uri="{BB962C8B-B14F-4D97-AF65-F5344CB8AC3E}">
        <p14:creationId xmlns:p14="http://schemas.microsoft.com/office/powerpoint/2010/main" val="3381720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Großschreibung (RDA 1.7.2)</a:t>
            </a:r>
            <a:endParaRPr lang="de-DE" dirty="0"/>
          </a:p>
        </p:txBody>
      </p:sp>
      <p:sp>
        <p:nvSpPr>
          <p:cNvPr id="3" name="Textplatzhalter 2"/>
          <p:cNvSpPr>
            <a:spLocks noGrp="1"/>
          </p:cNvSpPr>
          <p:nvPr>
            <p:ph type="body" sz="quarter" idx="13"/>
          </p:nvPr>
        </p:nvSpPr>
        <p:spPr/>
        <p:txBody>
          <a:bodyPr wrap="square"/>
          <a:lstStyle/>
          <a:p>
            <a:r>
              <a:rPr lang="de-DE" dirty="0" smtClean="0"/>
              <a:t>Groß- und Kleinschreibung gemäß Richtlinien der vorliegenden Sprache in einem Fließtext</a:t>
            </a:r>
            <a:endParaRPr lang="de-DE" sz="2200" dirty="0"/>
          </a:p>
          <a:p>
            <a:pPr lvl="1"/>
            <a:endParaRPr lang="de-DE" sz="2200" dirty="0" smtClean="0"/>
          </a:p>
          <a:p>
            <a:pPr lvl="1"/>
            <a:endParaRPr lang="de-DE" sz="2200" dirty="0" smtClean="0"/>
          </a:p>
          <a:p>
            <a:pPr lvl="1"/>
            <a:endParaRPr lang="de-DE" sz="2200" dirty="0" smtClean="0"/>
          </a:p>
          <a:p>
            <a:pPr lvl="1">
              <a:buNone/>
            </a:pPr>
            <a:endParaRPr lang="de-DE" sz="2200"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41</a:t>
            </a:fld>
            <a:endParaRPr lang="de-DE">
              <a:solidFill>
                <a:prstClr val="black">
                  <a:tint val="75000"/>
                </a:prst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691430794"/>
              </p:ext>
            </p:extLst>
          </p:nvPr>
        </p:nvGraphicFramePr>
        <p:xfrm>
          <a:off x="683568" y="2407032"/>
          <a:ext cx="7848872" cy="949960"/>
        </p:xfrm>
        <a:graphic>
          <a:graphicData uri="http://schemas.openxmlformats.org/drawingml/2006/table">
            <a:tbl>
              <a:tblPr firstRow="1" bandRow="1">
                <a:tableStyleId>{5C22544A-7EE6-4342-B048-85BDC9FD1C3A}</a:tableStyleId>
              </a:tblPr>
              <a:tblGrid>
                <a:gridCol w="3888432"/>
                <a:gridCol w="3960440"/>
              </a:tblGrid>
              <a:tr h="370840">
                <a:tc>
                  <a:txBody>
                    <a:bodyPr/>
                    <a:lstStyle/>
                    <a:p>
                      <a:r>
                        <a:rPr lang="de-CH" sz="1600" b="0" dirty="0" smtClean="0">
                          <a:latin typeface="Verdana" pitchFamily="34" charset="0"/>
                          <a:ea typeface="Verdana" pitchFamily="34" charset="0"/>
                          <a:cs typeface="Verdana" pitchFamily="34" charset="0"/>
                        </a:rPr>
                        <a:t>Informationsquelle</a:t>
                      </a:r>
                      <a:endParaRPr lang="de-CH" sz="1600" b="0" dirty="0">
                        <a:latin typeface="Verdana" pitchFamily="34" charset="0"/>
                        <a:ea typeface="Verdana" pitchFamily="34" charset="0"/>
                        <a:cs typeface="Verdana" pitchFamily="34" charset="0"/>
                      </a:endParaRPr>
                    </a:p>
                  </a:txBody>
                  <a:tcPr/>
                </a:tc>
                <a:tc>
                  <a:txBody>
                    <a:bodyPr/>
                    <a:lstStyle/>
                    <a:p>
                      <a:r>
                        <a:rPr lang="de-CH" sz="1600" b="0" dirty="0" smtClean="0">
                          <a:latin typeface="Verdana" pitchFamily="34" charset="0"/>
                          <a:ea typeface="Verdana" pitchFamily="34" charset="0"/>
                          <a:cs typeface="Verdana" pitchFamily="34" charset="0"/>
                        </a:rPr>
                        <a:t>Erfassung Haupttitel</a:t>
                      </a:r>
                      <a:endParaRPr lang="de-CH" sz="1600" b="0" dirty="0">
                        <a:latin typeface="Verdana" pitchFamily="34" charset="0"/>
                        <a:ea typeface="Verdana" pitchFamily="34" charset="0"/>
                        <a:cs typeface="Verdana" pitchFamily="34" charset="0"/>
                      </a:endParaRPr>
                    </a:p>
                  </a:txBody>
                  <a:tcPr/>
                </a:tc>
              </a:tr>
              <a:tr h="370840">
                <a:tc>
                  <a:txBody>
                    <a:bodyPr/>
                    <a:lstStyle/>
                    <a:p>
                      <a:r>
                        <a:rPr lang="de-CH" sz="1600" kern="1200" dirty="0" smtClean="0">
                          <a:solidFill>
                            <a:schemeClr val="dk1"/>
                          </a:solidFill>
                          <a:effectLst/>
                          <a:latin typeface="Verdana" pitchFamily="34" charset="0"/>
                          <a:ea typeface="Verdana" pitchFamily="34" charset="0"/>
                          <a:cs typeface="Verdana" pitchFamily="34" charset="0"/>
                        </a:rPr>
                        <a:t>DIE SCHÖNSTEN HOTELS DER SCHWEIZ</a:t>
                      </a:r>
                      <a:endParaRPr lang="de-CH" sz="1600" dirty="0">
                        <a:latin typeface="Verdana" pitchFamily="34" charset="0"/>
                        <a:ea typeface="Verdana" pitchFamily="34" charset="0"/>
                        <a:cs typeface="Verdana" pitchFamily="34" charset="0"/>
                      </a:endParaRPr>
                    </a:p>
                  </a:txBody>
                  <a:tcPr/>
                </a:tc>
                <a:tc>
                  <a:txBody>
                    <a:bodyPr/>
                    <a:lstStyle/>
                    <a:p>
                      <a:r>
                        <a:rPr lang="de-CH" sz="1600" kern="1200" dirty="0" smtClean="0">
                          <a:solidFill>
                            <a:schemeClr val="dk1"/>
                          </a:solidFill>
                          <a:effectLst/>
                          <a:latin typeface="Verdana" pitchFamily="34" charset="0"/>
                          <a:ea typeface="Verdana" pitchFamily="34" charset="0"/>
                          <a:cs typeface="Verdana" pitchFamily="34" charset="0"/>
                        </a:rPr>
                        <a:t>Die schönsten Hotels der Schweiz</a:t>
                      </a:r>
                      <a:endParaRPr lang="de-CH" sz="1600"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058928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Großschreibung (RDA 1.7.2)</a:t>
            </a:r>
          </a:p>
        </p:txBody>
      </p:sp>
      <p:sp>
        <p:nvSpPr>
          <p:cNvPr id="3" name="Textplatzhalter 2"/>
          <p:cNvSpPr>
            <a:spLocks noGrp="1"/>
          </p:cNvSpPr>
          <p:nvPr>
            <p:ph type="body" sz="quarter" idx="13"/>
          </p:nvPr>
        </p:nvSpPr>
        <p:spPr/>
        <p:txBody>
          <a:bodyPr wrap="square"/>
          <a:lstStyle/>
          <a:p>
            <a:r>
              <a:rPr lang="de-DE" sz="2600" dirty="0" smtClean="0"/>
              <a:t>Elemente, </a:t>
            </a:r>
            <a:r>
              <a:rPr lang="de-CH" sz="2600" dirty="0" smtClean="0"/>
              <a:t>bei denen das erste Wort immer mit einem Gro</a:t>
            </a:r>
            <a:r>
              <a:rPr lang="de-DE" sz="2800" dirty="0"/>
              <a:t>ß</a:t>
            </a:r>
            <a:r>
              <a:rPr lang="de-CH" sz="2600" dirty="0" err="1" smtClean="0"/>
              <a:t>buchstaben</a:t>
            </a:r>
            <a:r>
              <a:rPr lang="de-CH" sz="2600" dirty="0" smtClean="0"/>
              <a:t> beginnt:</a:t>
            </a:r>
          </a:p>
          <a:p>
            <a:pPr lvl="1"/>
            <a:r>
              <a:rPr lang="de-CH" dirty="0" smtClean="0"/>
              <a:t>Haupttitel</a:t>
            </a:r>
          </a:p>
          <a:p>
            <a:pPr lvl="1"/>
            <a:r>
              <a:rPr lang="de-CH" dirty="0" smtClean="0"/>
              <a:t>Paralleltitel</a:t>
            </a:r>
          </a:p>
          <a:p>
            <a:pPr lvl="1"/>
            <a:r>
              <a:rPr lang="de-CH" dirty="0" smtClean="0"/>
              <a:t>Alternativtitel</a:t>
            </a:r>
          </a:p>
          <a:p>
            <a:pPr lvl="1"/>
            <a:r>
              <a:rPr lang="de-CH" dirty="0" smtClean="0"/>
              <a:t>Ausgabebezeichnung</a:t>
            </a:r>
          </a:p>
          <a:p>
            <a:pPr lvl="1"/>
            <a:r>
              <a:rPr lang="de-CH" dirty="0" smtClean="0"/>
              <a:t>Zählung fortlaufender Ressourcen</a:t>
            </a:r>
          </a:p>
          <a:p>
            <a:pPr lvl="1"/>
            <a:r>
              <a:rPr lang="de-CH" dirty="0"/>
              <a:t>j</a:t>
            </a:r>
            <a:r>
              <a:rPr lang="de-CH" dirty="0" smtClean="0"/>
              <a:t>ede Anmerkung</a:t>
            </a:r>
          </a:p>
          <a:p>
            <a:pPr lvl="1"/>
            <a:endParaRPr lang="de-CH" dirty="0" smtClean="0"/>
          </a:p>
          <a:p>
            <a:r>
              <a:rPr lang="de-CH" dirty="0" smtClean="0"/>
              <a:t>Für alle anderen Elemente gilt normale Schreibweise</a:t>
            </a:r>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42</a:t>
            </a:fld>
            <a:endParaRPr lang="de-DE" dirty="0">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96975660"/>
              </p:ext>
            </p:extLst>
          </p:nvPr>
        </p:nvGraphicFramePr>
        <p:xfrm>
          <a:off x="683568" y="5013176"/>
          <a:ext cx="7920880" cy="1162878"/>
        </p:xfrm>
        <a:graphic>
          <a:graphicData uri="http://schemas.openxmlformats.org/drawingml/2006/table">
            <a:tbl>
              <a:tblPr firstRow="1" bandRow="1">
                <a:tableStyleId>{5C22544A-7EE6-4342-B048-85BDC9FD1C3A}</a:tableStyleId>
              </a:tblPr>
              <a:tblGrid>
                <a:gridCol w="3312368"/>
                <a:gridCol w="4608512"/>
              </a:tblGrid>
              <a:tr h="339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b="0" dirty="0" smtClean="0">
                          <a:latin typeface="Verdana" pitchFamily="34" charset="0"/>
                          <a:ea typeface="Verdana" pitchFamily="34" charset="0"/>
                          <a:cs typeface="Verdana" pitchFamily="34" charset="0"/>
                        </a:rPr>
                        <a:t>Informationsquelle</a:t>
                      </a:r>
                    </a:p>
                  </a:txBody>
                  <a:tcPr/>
                </a:tc>
                <a:tc>
                  <a:txBody>
                    <a:bodyPr/>
                    <a:lstStyle/>
                    <a:p>
                      <a:r>
                        <a:rPr lang="de-CH" sz="1600" b="0" dirty="0" smtClean="0">
                          <a:latin typeface="Verdana" pitchFamily="34" charset="0"/>
                          <a:ea typeface="Verdana" pitchFamily="34" charset="0"/>
                          <a:cs typeface="Verdana" pitchFamily="34" charset="0"/>
                        </a:rPr>
                        <a:t>Erfassung</a:t>
                      </a:r>
                      <a:endParaRPr lang="de-CH" sz="1600" b="0" dirty="0">
                        <a:latin typeface="Verdana" pitchFamily="34" charset="0"/>
                        <a:ea typeface="Verdana" pitchFamily="34" charset="0"/>
                        <a:cs typeface="Verdana" pitchFamily="34" charset="0"/>
                      </a:endParaRPr>
                    </a:p>
                  </a:txBody>
                  <a:tcPr/>
                </a:tc>
              </a:tr>
              <a:tr h="691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Verdana" pitchFamily="34" charset="0"/>
                          <a:ea typeface="Verdana" pitchFamily="34" charset="0"/>
                          <a:cs typeface="Verdana" pitchFamily="34" charset="0"/>
                        </a:rPr>
                        <a:t>Expedition Erde</a:t>
                      </a:r>
                    </a:p>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Verdana" pitchFamily="34" charset="0"/>
                          <a:ea typeface="Verdana" pitchFamily="34" charset="0"/>
                          <a:cs typeface="Verdana" pitchFamily="34" charset="0"/>
                        </a:rPr>
                        <a:t>Die Urkräfte unseres Planeten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Verdana" pitchFamily="34" charset="0"/>
                          <a:ea typeface="Verdana" pitchFamily="34" charset="0"/>
                          <a:cs typeface="Verdana" pitchFamily="34" charset="0"/>
                        </a:rPr>
                        <a:t>Haupttitel: Expedition Erde</a:t>
                      </a:r>
                    </a:p>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Verdana" pitchFamily="34" charset="0"/>
                          <a:ea typeface="Verdana" pitchFamily="34" charset="0"/>
                          <a:cs typeface="Verdana" pitchFamily="34" charset="0"/>
                        </a:rPr>
                        <a:t>Titelzusatz:</a:t>
                      </a:r>
                      <a:r>
                        <a:rPr lang="de-CH" sz="1600" baseline="0" dirty="0" smtClean="0">
                          <a:latin typeface="Verdana" pitchFamily="34" charset="0"/>
                          <a:ea typeface="Verdana" pitchFamily="34" charset="0"/>
                          <a:cs typeface="Verdana" pitchFamily="34" charset="0"/>
                        </a:rPr>
                        <a:t> d</a:t>
                      </a:r>
                      <a:r>
                        <a:rPr lang="de-CH" sz="1600" dirty="0" smtClean="0">
                          <a:latin typeface="Verdana" pitchFamily="34" charset="0"/>
                          <a:ea typeface="Verdana" pitchFamily="34" charset="0"/>
                          <a:cs typeface="Verdana" pitchFamily="34" charset="0"/>
                        </a:rPr>
                        <a:t>ie Urkräfte unseres Planeten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600"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2864451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Zeichensetzung in der Regel übernehmen</a:t>
            </a:r>
          </a:p>
          <a:p>
            <a:endParaRPr lang="de-CH" sz="2600" dirty="0"/>
          </a:p>
          <a:p>
            <a:endParaRPr lang="de-CH" sz="2600" dirty="0" smtClean="0"/>
          </a:p>
          <a:p>
            <a:endParaRPr lang="de-CH" sz="2600" dirty="0"/>
          </a:p>
          <a:p>
            <a:r>
              <a:rPr lang="de-CH" dirty="0" smtClean="0"/>
              <a:t>Ausnahmen</a:t>
            </a:r>
          </a:p>
          <a:p>
            <a:pPr lvl="1"/>
            <a:r>
              <a:rPr lang="de-CH" dirty="0" smtClean="0"/>
              <a:t>Anführungszeichen als » « nicht nachbilden</a:t>
            </a:r>
          </a:p>
          <a:p>
            <a:pPr marL="457200" lvl="1" indent="0">
              <a:buNone/>
            </a:pPr>
            <a:endParaRPr lang="de-CH" sz="2200" dirty="0" smtClean="0"/>
          </a:p>
          <a:p>
            <a:endParaRPr lang="de-CH" sz="2600" dirty="0" smtClean="0"/>
          </a:p>
          <a:p>
            <a:endParaRPr lang="de-CH" sz="2600" dirty="0"/>
          </a:p>
          <a:p>
            <a:pPr lvl="1"/>
            <a:endParaRPr lang="de-CH" dirty="0"/>
          </a:p>
          <a:p>
            <a:pPr lvl="1"/>
            <a:r>
              <a:rPr lang="de-CH" dirty="0"/>
              <a:t>e</a:t>
            </a:r>
            <a:r>
              <a:rPr lang="de-CH" dirty="0" smtClean="0"/>
              <a:t>ckige </a:t>
            </a:r>
            <a:r>
              <a:rPr lang="de-CH" dirty="0"/>
              <a:t>Klammern durch runde ersetzen</a:t>
            </a:r>
          </a:p>
          <a:p>
            <a:pPr marL="457200" lvl="1" indent="0">
              <a:buNone/>
            </a:pPr>
            <a:endParaRPr lang="de-CH" sz="2200" dirty="0" smtClean="0"/>
          </a:p>
          <a:p>
            <a:endParaRPr lang="de-DE" sz="2600" dirty="0" smtClean="0"/>
          </a:p>
          <a:p>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43</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Zeichensetzung </a:t>
            </a:r>
            <a:r>
              <a:rPr lang="de-DE" dirty="0"/>
              <a:t>(RDA </a:t>
            </a:r>
            <a:r>
              <a:rPr lang="de-DE" dirty="0" smtClean="0"/>
              <a:t>1.7.3)</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082339859"/>
              </p:ext>
            </p:extLst>
          </p:nvPr>
        </p:nvGraphicFramePr>
        <p:xfrm>
          <a:off x="683568" y="1484784"/>
          <a:ext cx="7740860" cy="1010920"/>
        </p:xfrm>
        <a:graphic>
          <a:graphicData uri="http://schemas.openxmlformats.org/drawingml/2006/table">
            <a:tbl>
              <a:tblPr firstRow="1" bandRow="1">
                <a:tableStyleId>{5C22544A-7EE6-4342-B048-85BDC9FD1C3A}</a:tableStyleId>
              </a:tblPr>
              <a:tblGrid>
                <a:gridCol w="3888432"/>
                <a:gridCol w="3852428"/>
              </a:tblGrid>
              <a:tr h="370840">
                <a:tc>
                  <a:txBody>
                    <a:bodyPr/>
                    <a:lstStyle/>
                    <a:p>
                      <a:r>
                        <a:rPr lang="de-CH" sz="1800" b="0" dirty="0" smtClean="0">
                          <a:latin typeface="Verdana" pitchFamily="34" charset="0"/>
                          <a:ea typeface="Verdana" pitchFamily="34" charset="0"/>
                          <a:cs typeface="Verdana" pitchFamily="34" charset="0"/>
                        </a:rPr>
                        <a:t>Informationsquelle</a:t>
                      </a:r>
                      <a:endParaRPr lang="de-CH" sz="1800" b="0" dirty="0">
                        <a:latin typeface="Verdana" pitchFamily="34" charset="0"/>
                        <a:ea typeface="Verdana" pitchFamily="34" charset="0"/>
                        <a:cs typeface="Verdana" pitchFamily="34" charset="0"/>
                      </a:endParaRPr>
                    </a:p>
                  </a:txBody>
                  <a:tcPr/>
                </a:tc>
                <a:tc>
                  <a:txBody>
                    <a:bodyPr/>
                    <a:lstStyle/>
                    <a:p>
                      <a:r>
                        <a:rPr lang="de-CH" sz="1800" b="0" dirty="0" smtClean="0">
                          <a:latin typeface="Verdana" pitchFamily="34" charset="0"/>
                          <a:ea typeface="Verdana" pitchFamily="34" charset="0"/>
                          <a:cs typeface="Verdana" pitchFamily="34" charset="0"/>
                        </a:rPr>
                        <a:t>Erfassung Haupttitel</a:t>
                      </a:r>
                      <a:endParaRPr lang="de-CH" sz="1800"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Briefe gut und richtig schreiben!</a:t>
                      </a:r>
                      <a:endParaRPr lang="de-CH" sz="1800"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Briefe gut und richtig schreiben!</a:t>
                      </a:r>
                      <a:endParaRPr lang="de-CH" sz="1800" dirty="0" smtClean="0">
                        <a:latin typeface="Verdana" pitchFamily="34" charset="0"/>
                        <a:ea typeface="Verdana" pitchFamily="34" charset="0"/>
                        <a:cs typeface="Verdana" pitchFamily="34" charset="0"/>
                      </a:endParaRPr>
                    </a:p>
                  </a:txBody>
                  <a:tcPr/>
                </a:tc>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3496455412"/>
              </p:ext>
            </p:extLst>
          </p:nvPr>
        </p:nvGraphicFramePr>
        <p:xfrm>
          <a:off x="755576" y="3789040"/>
          <a:ext cx="7776424" cy="1005840"/>
        </p:xfrm>
        <a:graphic>
          <a:graphicData uri="http://schemas.openxmlformats.org/drawingml/2006/table">
            <a:tbl>
              <a:tblPr firstRow="1" bandRow="1">
                <a:tableStyleId>{5C22544A-7EE6-4342-B048-85BDC9FD1C3A}</a:tableStyleId>
              </a:tblPr>
              <a:tblGrid>
                <a:gridCol w="3816424"/>
                <a:gridCol w="3960000"/>
              </a:tblGrid>
              <a:tr h="31698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 Haupttitel</a:t>
                      </a:r>
                      <a:endParaRPr lang="de-CH" b="0" dirty="0">
                        <a:latin typeface="Verdana" pitchFamily="34" charset="0"/>
                        <a:ea typeface="Verdana" pitchFamily="34" charset="0"/>
                        <a:cs typeface="Verdana" pitchFamily="34" charset="0"/>
                      </a:endParaRPr>
                    </a:p>
                  </a:txBody>
                  <a:tcPr/>
                </a:tc>
              </a:tr>
              <a:tr h="61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»Mit vieler Kunst und </a:t>
                      </a:r>
                      <a:r>
                        <a:rPr lang="de-CH" sz="1800" kern="1200" dirty="0" err="1" smtClean="0">
                          <a:solidFill>
                            <a:schemeClr val="dk1"/>
                          </a:solidFill>
                          <a:effectLst/>
                          <a:latin typeface="Verdana" pitchFamily="34" charset="0"/>
                          <a:ea typeface="Verdana" pitchFamily="34" charset="0"/>
                          <a:cs typeface="Verdana" pitchFamily="34" charset="0"/>
                        </a:rPr>
                        <a:t>Anmuth</a:t>
                      </a:r>
                      <a:r>
                        <a:rPr lang="de-CH" sz="1800" kern="1200" dirty="0" smtClean="0">
                          <a:solidFill>
                            <a:schemeClr val="dk1"/>
                          </a:solidFill>
                          <a:effectLst/>
                          <a:latin typeface="Verdana" pitchFamily="34" charset="0"/>
                          <a:ea typeface="Verdana" pitchFamily="34" charset="0"/>
                          <a:cs typeface="Verdana" pitchFamily="34" charset="0"/>
                        </a:rPr>
                        <a:t>«</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"Mit vieler Kunst und </a:t>
                      </a:r>
                      <a:r>
                        <a:rPr lang="de-CH" sz="1800" kern="1200" dirty="0" err="1" smtClean="0">
                          <a:solidFill>
                            <a:schemeClr val="dk1"/>
                          </a:solidFill>
                          <a:effectLst/>
                          <a:latin typeface="Verdana" pitchFamily="34" charset="0"/>
                          <a:ea typeface="Verdana" pitchFamily="34" charset="0"/>
                          <a:cs typeface="Verdana" pitchFamily="34" charset="0"/>
                        </a:rPr>
                        <a:t>Anmuth</a:t>
                      </a:r>
                      <a:r>
                        <a:rPr lang="de-CH" sz="1800" kern="1200" dirty="0" smtClean="0">
                          <a:solidFill>
                            <a:schemeClr val="dk1"/>
                          </a:solidFill>
                          <a:effectLst/>
                          <a:latin typeface="Verdana" pitchFamily="34" charset="0"/>
                          <a:ea typeface="Verdana" pitchFamily="34" charset="0"/>
                          <a:cs typeface="Verdana" pitchFamily="34" charset="0"/>
                        </a:rPr>
                        <a:t>"</a:t>
                      </a:r>
                      <a:endParaRPr lang="de-CH" dirty="0" smtClean="0">
                        <a:latin typeface="Verdana" pitchFamily="34" charset="0"/>
                        <a:ea typeface="Verdana" pitchFamily="34" charset="0"/>
                        <a:cs typeface="Verdana" pitchFamily="34" charset="0"/>
                      </a:endParaRPr>
                    </a:p>
                    <a:p>
                      <a:endParaRPr lang="de-CH"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815242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Ausnahmen (Fortsetzung)</a:t>
            </a:r>
          </a:p>
          <a:p>
            <a:pPr lvl="1"/>
            <a:r>
              <a:rPr lang="de-CH" dirty="0" smtClean="0"/>
              <a:t>nur kurzen Strich (Bindestrich) verwenden, auch für z. B. Gedankenstrich</a:t>
            </a:r>
          </a:p>
          <a:p>
            <a:pPr lvl="1"/>
            <a:r>
              <a:rPr lang="de-CH" dirty="0" smtClean="0"/>
              <a:t>Strich für «bis» ohne Leerzeichen davor und dahinter</a:t>
            </a:r>
          </a:p>
          <a:p>
            <a:pPr lvl="1"/>
            <a:r>
              <a:rPr lang="de-CH" dirty="0" smtClean="0"/>
              <a:t>Abkürzungen aus mehreren Einzelbuchstaben ohne Leerzeichen schreiben</a:t>
            </a:r>
          </a:p>
          <a:p>
            <a:pPr lvl="1"/>
            <a:endParaRPr lang="de-CH" sz="2200" dirty="0" smtClean="0"/>
          </a:p>
          <a:p>
            <a:pPr lvl="1"/>
            <a:endParaRPr lang="de-CH" sz="2200" dirty="0" smtClean="0"/>
          </a:p>
          <a:p>
            <a:pPr lvl="1"/>
            <a:endParaRPr lang="de-CH" sz="2200" dirty="0"/>
          </a:p>
          <a:p>
            <a:pPr lvl="1"/>
            <a:r>
              <a:rPr lang="de-CH" dirty="0" smtClean="0"/>
              <a:t>kein Leerzeichen vor und hinter Schrägstrich</a:t>
            </a:r>
          </a:p>
          <a:p>
            <a:pPr marL="0" indent="0">
              <a:buNone/>
            </a:pPr>
            <a:endParaRPr lang="de-CH" sz="2600" dirty="0" smtClean="0"/>
          </a:p>
          <a:p>
            <a:pPr marL="457200" lvl="1" indent="0">
              <a:buNone/>
            </a:pPr>
            <a:endParaRPr lang="de-CH" sz="2200" dirty="0" smtClean="0"/>
          </a:p>
          <a:p>
            <a:endParaRPr lang="de-CH" sz="2600" dirty="0" smtClean="0"/>
          </a:p>
          <a:p>
            <a:endParaRPr lang="de-CH" sz="2600" dirty="0"/>
          </a:p>
          <a:p>
            <a:endParaRPr lang="de-CH" sz="2600" dirty="0" smtClean="0"/>
          </a:p>
          <a:p>
            <a:endParaRPr lang="de-DE" sz="2600" dirty="0" smtClean="0"/>
          </a:p>
          <a:p>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44</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Zeichensetzung </a:t>
            </a:r>
            <a:r>
              <a:rPr lang="de-DE" dirty="0"/>
              <a:t>(RDA 1.7.3)</a:t>
            </a:r>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4182610341"/>
              </p:ext>
            </p:extLst>
          </p:nvPr>
        </p:nvGraphicFramePr>
        <p:xfrm>
          <a:off x="1043608" y="3191376"/>
          <a:ext cx="7416824" cy="741680"/>
        </p:xfrm>
        <a:graphic>
          <a:graphicData uri="http://schemas.openxmlformats.org/drawingml/2006/table">
            <a:tbl>
              <a:tblPr firstRow="1" bandRow="1">
                <a:tableStyleId>{5C22544A-7EE6-4342-B048-85BDC9FD1C3A}</a:tableStyleId>
              </a:tblPr>
              <a:tblGrid>
                <a:gridCol w="2736304"/>
                <a:gridCol w="4680520"/>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 Erscheinungsort</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Frankfurt</a:t>
                      </a:r>
                      <a:r>
                        <a:rPr lang="de-CH" baseline="0" dirty="0" smtClean="0">
                          <a:latin typeface="Verdana" pitchFamily="34" charset="0"/>
                          <a:ea typeface="Verdana" pitchFamily="34" charset="0"/>
                          <a:cs typeface="Verdana" pitchFamily="34" charset="0"/>
                        </a:rPr>
                        <a:t> a. M.</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Frankfurt a.M.</a:t>
                      </a:r>
                    </a:p>
                  </a:txBody>
                  <a:tcPr/>
                </a:tc>
              </a:tr>
            </a:tbl>
          </a:graphicData>
        </a:graphic>
      </p:graphicFrame>
    </p:spTree>
    <p:extLst>
      <p:ext uri="{BB962C8B-B14F-4D97-AF65-F5344CB8AC3E}">
        <p14:creationId xmlns:p14="http://schemas.microsoft.com/office/powerpoint/2010/main" val="3770134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Interpunktion ergänzen, weglassen oder ändern, wenn exakte Übernahme zu schlechter Lesbarkeit oder Missverständnissen führt</a:t>
            </a:r>
          </a:p>
          <a:p>
            <a:endParaRPr lang="de-CH" sz="2600" dirty="0"/>
          </a:p>
          <a:p>
            <a:endParaRPr lang="de-CH" sz="2600" dirty="0" smtClean="0"/>
          </a:p>
          <a:p>
            <a:endParaRPr lang="de-CH" sz="2600" dirty="0"/>
          </a:p>
          <a:p>
            <a:endParaRPr lang="de-CH" sz="2600" dirty="0" smtClean="0"/>
          </a:p>
          <a:p>
            <a:endParaRPr lang="de-CH" sz="2600" dirty="0"/>
          </a:p>
          <a:p>
            <a:endParaRPr lang="de-CH" dirty="0" smtClean="0"/>
          </a:p>
          <a:p>
            <a:r>
              <a:rPr lang="de-CH" dirty="0" smtClean="0"/>
              <a:t>Bindestriche bei Komposita nicht ergänzen</a:t>
            </a:r>
          </a:p>
          <a:p>
            <a:endParaRPr lang="de-CH" sz="2600" dirty="0" smtClean="0"/>
          </a:p>
          <a:p>
            <a:pPr marL="457200" lvl="1" indent="0">
              <a:buNone/>
            </a:pPr>
            <a:endParaRPr lang="de-CH" sz="2200" dirty="0" smtClean="0"/>
          </a:p>
          <a:p>
            <a:endParaRPr lang="de-CH" sz="2600" dirty="0" smtClean="0"/>
          </a:p>
          <a:p>
            <a:endParaRPr lang="de-CH" sz="2600" dirty="0"/>
          </a:p>
          <a:p>
            <a:endParaRPr lang="de-CH" sz="2600" dirty="0" smtClean="0"/>
          </a:p>
          <a:p>
            <a:endParaRPr lang="de-DE" sz="2600" dirty="0" smtClean="0"/>
          </a:p>
          <a:p>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45</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Zeichensetzung </a:t>
            </a:r>
            <a:r>
              <a:rPr lang="de-DE" dirty="0"/>
              <a:t>(RDA 1.7.3)</a:t>
            </a:r>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360160897"/>
              </p:ext>
            </p:extLst>
          </p:nvPr>
        </p:nvGraphicFramePr>
        <p:xfrm>
          <a:off x="683568" y="2132856"/>
          <a:ext cx="7632848" cy="1828800"/>
        </p:xfrm>
        <a:graphic>
          <a:graphicData uri="http://schemas.openxmlformats.org/drawingml/2006/table">
            <a:tbl>
              <a:tblPr firstRow="1" bandRow="1">
                <a:tableStyleId>{5C22544A-7EE6-4342-B048-85BDC9FD1C3A}</a:tableStyleId>
              </a:tblPr>
              <a:tblGrid>
                <a:gridCol w="3744416"/>
                <a:gridCol w="3888432"/>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 Verantwortlichkeitsangabe</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Hilarion Petzold</a:t>
                      </a:r>
                      <a:br>
                        <a:rPr lang="de-CH" sz="1800" kern="1200" dirty="0" smtClean="0">
                          <a:solidFill>
                            <a:schemeClr val="dk1"/>
                          </a:solidFill>
                          <a:effectLst/>
                          <a:latin typeface="Verdana" pitchFamily="34" charset="0"/>
                          <a:ea typeface="Verdana" pitchFamily="34" charset="0"/>
                          <a:cs typeface="Verdana" pitchFamily="34" charset="0"/>
                        </a:rPr>
                      </a:br>
                      <a:r>
                        <a:rPr lang="de-CH" sz="1800" kern="1200" dirty="0" smtClean="0">
                          <a:solidFill>
                            <a:schemeClr val="dk1"/>
                          </a:solidFill>
                          <a:effectLst/>
                          <a:latin typeface="Verdana" pitchFamily="34" charset="0"/>
                          <a:ea typeface="Verdana" pitchFamily="34" charset="0"/>
                          <a:cs typeface="Verdana" pitchFamily="34" charset="0"/>
                        </a:rPr>
                        <a:t>Ilse Orth</a:t>
                      </a:r>
                      <a:br>
                        <a:rPr lang="de-CH" sz="1800" kern="1200" dirty="0" smtClean="0">
                          <a:solidFill>
                            <a:schemeClr val="dk1"/>
                          </a:solidFill>
                          <a:effectLst/>
                          <a:latin typeface="Verdana" pitchFamily="34" charset="0"/>
                          <a:ea typeface="Verdana" pitchFamily="34" charset="0"/>
                          <a:cs typeface="Verdana" pitchFamily="34" charset="0"/>
                        </a:rPr>
                      </a:br>
                      <a:r>
                        <a:rPr lang="de-CH" sz="1800" kern="1200" dirty="0" smtClean="0">
                          <a:solidFill>
                            <a:schemeClr val="dk1"/>
                          </a:solidFill>
                          <a:effectLst/>
                          <a:latin typeface="Verdana" pitchFamily="34" charset="0"/>
                          <a:ea typeface="Verdana" pitchFamily="34" charset="0"/>
                          <a:cs typeface="Verdana" pitchFamily="34" charset="0"/>
                        </a:rPr>
                        <a:t>Ludwig </a:t>
                      </a:r>
                      <a:r>
                        <a:rPr lang="de-CH" sz="1800" kern="1200" dirty="0" err="1" smtClean="0">
                          <a:solidFill>
                            <a:schemeClr val="dk1"/>
                          </a:solidFill>
                          <a:effectLst/>
                          <a:latin typeface="Verdana" pitchFamily="34" charset="0"/>
                          <a:ea typeface="Verdana" pitchFamily="34" charset="0"/>
                          <a:cs typeface="Verdana" pitchFamily="34" charset="0"/>
                        </a:rPr>
                        <a:t>Frambach</a:t>
                      </a:r>
                      <a:r>
                        <a:rPr lang="de-CH" sz="1800" kern="1200" dirty="0" smtClean="0">
                          <a:solidFill>
                            <a:schemeClr val="dk1"/>
                          </a:solidFill>
                          <a:effectLst/>
                          <a:latin typeface="Verdana" pitchFamily="34" charset="0"/>
                          <a:ea typeface="Verdana" pitchFamily="34" charset="0"/>
                          <a:cs typeface="Verdana" pitchFamily="34" charset="0"/>
                        </a:rPr>
                        <a:t/>
                      </a:r>
                      <a:br>
                        <a:rPr lang="de-CH" sz="1800" kern="1200" dirty="0" smtClean="0">
                          <a:solidFill>
                            <a:schemeClr val="dk1"/>
                          </a:solidFill>
                          <a:effectLst/>
                          <a:latin typeface="Verdana" pitchFamily="34" charset="0"/>
                          <a:ea typeface="Verdana" pitchFamily="34" charset="0"/>
                          <a:cs typeface="Verdana" pitchFamily="34" charset="0"/>
                        </a:rPr>
                      </a:br>
                      <a:r>
                        <a:rPr lang="de-CH" sz="1800" kern="1200" dirty="0" smtClean="0">
                          <a:solidFill>
                            <a:schemeClr val="dk1"/>
                          </a:solidFill>
                          <a:effectLst/>
                          <a:latin typeface="Verdana" pitchFamily="34" charset="0"/>
                          <a:ea typeface="Verdana" pitchFamily="34" charset="0"/>
                          <a:cs typeface="Verdana" pitchFamily="34" charset="0"/>
                        </a:rPr>
                        <a:t>Markus Hänsel</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Hilarion Petzold, Ilse Orth, Ludwig </a:t>
                      </a:r>
                      <a:r>
                        <a:rPr lang="de-CH" sz="1800" kern="1200" dirty="0" err="1" smtClean="0">
                          <a:solidFill>
                            <a:schemeClr val="dk1"/>
                          </a:solidFill>
                          <a:effectLst/>
                          <a:latin typeface="Verdana" pitchFamily="34" charset="0"/>
                          <a:ea typeface="Verdana" pitchFamily="34" charset="0"/>
                          <a:cs typeface="Verdana" pitchFamily="34" charset="0"/>
                        </a:rPr>
                        <a:t>Frambach</a:t>
                      </a:r>
                      <a:r>
                        <a:rPr lang="de-CH" sz="1800" kern="1200" dirty="0" smtClean="0">
                          <a:solidFill>
                            <a:schemeClr val="dk1"/>
                          </a:solidFill>
                          <a:effectLst/>
                          <a:latin typeface="Verdana" pitchFamily="34" charset="0"/>
                          <a:ea typeface="Verdana" pitchFamily="34" charset="0"/>
                          <a:cs typeface="Verdana" pitchFamily="34" charset="0"/>
                        </a:rPr>
                        <a:t>, Markus Hänsel</a:t>
                      </a:r>
                      <a:endParaRPr lang="de-CH"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340253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Diakritische Zeichen übertragen, wie in Informationsquelle vorgegeben</a:t>
            </a:r>
          </a:p>
          <a:p>
            <a:r>
              <a:rPr lang="de-CH" dirty="0" smtClean="0"/>
              <a:t>Fehlende diakritische Zeichen können bei entsprechender Sprachkenntnis ergänzt werden</a:t>
            </a:r>
          </a:p>
          <a:p>
            <a:endParaRPr lang="de-DE" sz="2600" dirty="0" smtClean="0"/>
          </a:p>
          <a:p>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46</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Diakritische </a:t>
            </a:r>
            <a:r>
              <a:rPr lang="de-DE" dirty="0"/>
              <a:t>Zeichen (RDA </a:t>
            </a:r>
            <a:r>
              <a:rPr lang="de-DE" dirty="0" smtClean="0"/>
              <a:t>1.7.4)</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218756434"/>
              </p:ext>
            </p:extLst>
          </p:nvPr>
        </p:nvGraphicFramePr>
        <p:xfrm>
          <a:off x="683568" y="2708920"/>
          <a:ext cx="7740860" cy="1285240"/>
        </p:xfrm>
        <a:graphic>
          <a:graphicData uri="http://schemas.openxmlformats.org/drawingml/2006/table">
            <a:tbl>
              <a:tblPr firstRow="1" bandRow="1">
                <a:tableStyleId>{5C22544A-7EE6-4342-B048-85BDC9FD1C3A}</a:tableStyleId>
              </a:tblPr>
              <a:tblGrid>
                <a:gridCol w="3816424"/>
                <a:gridCol w="3924436"/>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 Haupttitel</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smtClean="0">
                          <a:solidFill>
                            <a:schemeClr val="dk1"/>
                          </a:solidFill>
                          <a:effectLst/>
                          <a:latin typeface="Verdana" pitchFamily="34" charset="0"/>
                          <a:ea typeface="Verdana" pitchFamily="34" charset="0"/>
                          <a:cs typeface="Verdana" pitchFamily="34" charset="0"/>
                        </a:rPr>
                        <a:t>LES LOCOMOTIVES MONOPHASEES DE L'ARTERE NORD-EST</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800" kern="1200" dirty="0" smtClean="0">
                          <a:solidFill>
                            <a:schemeClr val="dk1"/>
                          </a:solidFill>
                          <a:effectLst/>
                          <a:latin typeface="Verdana" pitchFamily="34" charset="0"/>
                          <a:ea typeface="Verdana" pitchFamily="34" charset="0"/>
                          <a:cs typeface="Verdana" pitchFamily="34" charset="0"/>
                        </a:rPr>
                        <a:t>Les locomotives monophasées de l'artère Nord-Est</a:t>
                      </a:r>
                      <a:endParaRPr lang="de-CH" dirty="0" smtClean="0">
                        <a:latin typeface="Verdana" pitchFamily="34" charset="0"/>
                        <a:ea typeface="Verdana" pitchFamily="34" charset="0"/>
                        <a:cs typeface="Verdana" pitchFamily="34" charset="0"/>
                      </a:endParaRPr>
                    </a:p>
                    <a:p>
                      <a:endParaRPr lang="de-CH"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41248566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Symbole soweit möglich vorlagegemäß wiedergeben</a:t>
            </a:r>
          </a:p>
          <a:p>
            <a:endParaRPr lang="de-CH" dirty="0" smtClean="0"/>
          </a:p>
          <a:p>
            <a:r>
              <a:rPr lang="de-CH" dirty="0" smtClean="0"/>
              <a:t>Bei Bedarf weitere Formen als abweichende Titel  erfassen</a:t>
            </a:r>
          </a:p>
          <a:p>
            <a:endParaRPr lang="de-CH" sz="2600" dirty="0"/>
          </a:p>
          <a:p>
            <a:endParaRPr lang="de-CH" sz="2600" dirty="0" smtClean="0"/>
          </a:p>
          <a:p>
            <a:endParaRPr lang="de-CH" sz="2600" dirty="0"/>
          </a:p>
          <a:p>
            <a:endParaRPr lang="de-CH" sz="2600" dirty="0" smtClean="0"/>
          </a:p>
          <a:p>
            <a:pPr marL="0" indent="0">
              <a:buNone/>
            </a:pPr>
            <a:endParaRPr lang="de-CH" sz="2600" dirty="0" smtClean="0"/>
          </a:p>
          <a:p>
            <a:endParaRPr lang="de-CH" sz="2600" dirty="0"/>
          </a:p>
          <a:p>
            <a:endParaRPr lang="de-CH" sz="2600" dirty="0" smtClean="0"/>
          </a:p>
          <a:p>
            <a:endParaRPr lang="de-CH" sz="2600" dirty="0"/>
          </a:p>
          <a:p>
            <a:endParaRPr lang="de-CH" sz="2600" dirty="0" smtClean="0"/>
          </a:p>
          <a:p>
            <a:endParaRPr lang="de-CH" sz="2600" dirty="0"/>
          </a:p>
          <a:p>
            <a:endParaRPr lang="de-DE" sz="2600" dirty="0" smtClean="0"/>
          </a:p>
          <a:p>
            <a:endParaRPr lang="de-DE" sz="26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47</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Symbole </a:t>
            </a:r>
            <a:r>
              <a:rPr lang="de-DE" dirty="0"/>
              <a:t>(RDA </a:t>
            </a:r>
            <a:r>
              <a:rPr lang="de-DE" dirty="0" smtClean="0"/>
              <a:t>1.7.5)</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006879916"/>
              </p:ext>
            </p:extLst>
          </p:nvPr>
        </p:nvGraphicFramePr>
        <p:xfrm>
          <a:off x="683568" y="2708920"/>
          <a:ext cx="7740860" cy="1010920"/>
        </p:xfrm>
        <a:graphic>
          <a:graphicData uri="http://schemas.openxmlformats.org/drawingml/2006/table">
            <a:tbl>
              <a:tblPr firstRow="1" bandRow="1">
                <a:tableStyleId>{5C22544A-7EE6-4342-B048-85BDC9FD1C3A}</a:tableStyleId>
              </a:tblPr>
              <a:tblGrid>
                <a:gridCol w="2592288"/>
                <a:gridCol w="5148572"/>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a:t>
                      </a:r>
                      <a:r>
                        <a:rPr lang="de-CH" sz="1800" kern="1200" dirty="0" err="1" smtClean="0">
                          <a:solidFill>
                            <a:schemeClr val="dk1"/>
                          </a:solidFill>
                          <a:effectLst/>
                          <a:latin typeface="Verdana" pitchFamily="34" charset="0"/>
                          <a:ea typeface="Verdana" pitchFamily="34" charset="0"/>
                          <a:cs typeface="Verdana" pitchFamily="34" charset="0"/>
                        </a:rPr>
                        <a:t>dvent</a:t>
                      </a:r>
                      <a:r>
                        <a:rPr lang="de-CH" sz="1800" kern="1200" dirty="0" smtClean="0">
                          <a:solidFill>
                            <a:schemeClr val="dk1"/>
                          </a:solidFill>
                          <a:effectLst/>
                          <a:latin typeface="Verdana" pitchFamily="34" charset="0"/>
                          <a:ea typeface="Verdana" pitchFamily="34" charset="0"/>
                          <a:cs typeface="Verdana" pitchFamily="34" charset="0"/>
                        </a:rPr>
                        <a:t>, @</a:t>
                      </a:r>
                      <a:r>
                        <a:rPr lang="de-CH" sz="1800" kern="1200" dirty="0" err="1" smtClean="0">
                          <a:solidFill>
                            <a:schemeClr val="dk1"/>
                          </a:solidFill>
                          <a:effectLst/>
                          <a:latin typeface="Verdana" pitchFamily="34" charset="0"/>
                          <a:ea typeface="Verdana" pitchFamily="34" charset="0"/>
                          <a:cs typeface="Verdana" pitchFamily="34" charset="0"/>
                        </a:rPr>
                        <a:t>dvent</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Haupttitel:</a:t>
                      </a:r>
                      <a:r>
                        <a:rPr lang="de-CH" baseline="0" dirty="0" smtClean="0">
                          <a:latin typeface="Verdana" pitchFamily="34" charset="0"/>
                          <a:ea typeface="Verdana" pitchFamily="34" charset="0"/>
                          <a:cs typeface="Verdana" pitchFamily="34" charset="0"/>
                        </a:rPr>
                        <a:t> </a:t>
                      </a:r>
                      <a:r>
                        <a:rPr lang="de-CH" sz="1800" kern="1200" dirty="0" smtClean="0">
                          <a:solidFill>
                            <a:schemeClr val="dk1"/>
                          </a:solidFill>
                          <a:effectLst/>
                          <a:latin typeface="Verdana" pitchFamily="34" charset="0"/>
                          <a:ea typeface="Verdana" pitchFamily="34" charset="0"/>
                          <a:cs typeface="Verdana" pitchFamily="34" charset="0"/>
                        </a:rPr>
                        <a:t>@</a:t>
                      </a:r>
                      <a:r>
                        <a:rPr lang="de-CH" sz="1800" kern="1200" dirty="0" err="1" smtClean="0">
                          <a:solidFill>
                            <a:schemeClr val="dk1"/>
                          </a:solidFill>
                          <a:effectLst/>
                          <a:latin typeface="Verdana" pitchFamily="34" charset="0"/>
                          <a:ea typeface="Verdana" pitchFamily="34" charset="0"/>
                          <a:cs typeface="Verdana" pitchFamily="34" charset="0"/>
                        </a:rPr>
                        <a:t>dvent</a:t>
                      </a:r>
                      <a:r>
                        <a:rPr lang="de-CH" sz="1800" kern="1200" dirty="0" smtClean="0">
                          <a:solidFill>
                            <a:schemeClr val="dk1"/>
                          </a:solidFill>
                          <a:effectLst/>
                          <a:latin typeface="Verdana" pitchFamily="34" charset="0"/>
                          <a:ea typeface="Verdana" pitchFamily="34" charset="0"/>
                          <a:cs typeface="Verdana" pitchFamily="34" charset="0"/>
                        </a:rPr>
                        <a:t>, @</a:t>
                      </a:r>
                      <a:r>
                        <a:rPr lang="de-CH" sz="1800" kern="1200" dirty="0" err="1" smtClean="0">
                          <a:solidFill>
                            <a:schemeClr val="dk1"/>
                          </a:solidFill>
                          <a:effectLst/>
                          <a:latin typeface="Verdana" pitchFamily="34" charset="0"/>
                          <a:ea typeface="Verdana" pitchFamily="34" charset="0"/>
                          <a:cs typeface="Verdana" pitchFamily="34" charset="0"/>
                        </a:rPr>
                        <a:t>dvent</a:t>
                      </a:r>
                      <a:endParaRPr lang="de-CH" baseline="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latin typeface="Verdana" pitchFamily="34" charset="0"/>
                          <a:ea typeface="Verdana" pitchFamily="34" charset="0"/>
                          <a:cs typeface="Verdana" pitchFamily="34" charset="0"/>
                        </a:rPr>
                        <a:t>Abweichender Titel: </a:t>
                      </a:r>
                      <a:r>
                        <a:rPr lang="de-CH" sz="1800" kern="1200" dirty="0" smtClean="0">
                          <a:solidFill>
                            <a:schemeClr val="dk1"/>
                          </a:solidFill>
                          <a:effectLst/>
                          <a:latin typeface="Verdana" pitchFamily="34" charset="0"/>
                          <a:ea typeface="Verdana" pitchFamily="34" charset="0"/>
                          <a:cs typeface="Verdana" pitchFamily="34" charset="0"/>
                        </a:rPr>
                        <a:t>Advent,</a:t>
                      </a:r>
                      <a:r>
                        <a:rPr lang="de-CH" sz="1800" kern="1200" baseline="0" dirty="0" smtClean="0">
                          <a:solidFill>
                            <a:schemeClr val="dk1"/>
                          </a:solidFill>
                          <a:effectLst/>
                          <a:latin typeface="Verdana" pitchFamily="34" charset="0"/>
                          <a:ea typeface="Verdana" pitchFamily="34" charset="0"/>
                          <a:cs typeface="Verdana" pitchFamily="34" charset="0"/>
                        </a:rPr>
                        <a:t> Advent</a:t>
                      </a:r>
                      <a:endParaRPr lang="de-CH"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4195152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a:t>Symbol in der Sprache der Vorlage beschreiben oder Ersatzzeichen (Buchstabe) verwenden, wenn Wiedergabe nicht </a:t>
            </a:r>
            <a:r>
              <a:rPr lang="de-CH" dirty="0" smtClean="0"/>
              <a:t>möglich</a:t>
            </a:r>
          </a:p>
          <a:p>
            <a:endParaRPr lang="de-CH" dirty="0" smtClean="0"/>
          </a:p>
          <a:p>
            <a:endParaRPr lang="de-CH" dirty="0" smtClean="0"/>
          </a:p>
          <a:p>
            <a:endParaRPr lang="de-CH" dirty="0" smtClean="0"/>
          </a:p>
          <a:p>
            <a:endParaRPr lang="de-CH" dirty="0" smtClean="0"/>
          </a:p>
          <a:p>
            <a:endParaRPr lang="de-CH" dirty="0" smtClean="0"/>
          </a:p>
          <a:p>
            <a:endParaRPr lang="de-CH" dirty="0"/>
          </a:p>
          <a:p>
            <a:pPr marL="0" indent="0">
              <a:buNone/>
            </a:pPr>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48</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Symbole </a:t>
            </a:r>
            <a:r>
              <a:rPr lang="de-DE" dirty="0"/>
              <a:t>(RDA 1.7.5)</a:t>
            </a:r>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638506045"/>
              </p:ext>
            </p:extLst>
          </p:nvPr>
        </p:nvGraphicFramePr>
        <p:xfrm>
          <a:off x="755576" y="2276872"/>
          <a:ext cx="7740860" cy="1559560"/>
        </p:xfrm>
        <a:graphic>
          <a:graphicData uri="http://schemas.openxmlformats.org/drawingml/2006/table">
            <a:tbl>
              <a:tblPr firstRow="1" bandRow="1">
                <a:tableStyleId>{5C22544A-7EE6-4342-B048-85BDC9FD1C3A}</a:tableStyleId>
              </a:tblPr>
              <a:tblGrid>
                <a:gridCol w="2448272"/>
                <a:gridCol w="5292588"/>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Der </a:t>
                      </a:r>
                      <a:r>
                        <a:rPr lang="de-CH" sz="1800" kern="1200" dirty="0" smtClean="0">
                          <a:solidFill>
                            <a:schemeClr val="dk1"/>
                          </a:solidFill>
                          <a:effectLst/>
                          <a:latin typeface="Verdana" pitchFamily="34" charset="0"/>
                          <a:ea typeface="Verdana" pitchFamily="34" charset="0"/>
                          <a:cs typeface="Verdana" pitchFamily="34" charset="0"/>
                          <a:sym typeface="Webdings" panose="05030102010509060703" pitchFamily="18" charset="2"/>
                        </a:rPr>
                        <a:t> </a:t>
                      </a:r>
                      <a:r>
                        <a:rPr lang="de-CH" sz="1800" kern="1200" dirty="0" smtClean="0">
                          <a:solidFill>
                            <a:schemeClr val="dk1"/>
                          </a:solidFill>
                          <a:effectLst/>
                          <a:latin typeface="Verdana" pitchFamily="34" charset="0"/>
                          <a:ea typeface="Verdana" pitchFamily="34" charset="0"/>
                          <a:cs typeface="Verdana" pitchFamily="34" charset="0"/>
                        </a:rPr>
                        <a:t>zum Prado</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Haupttitel:</a:t>
                      </a:r>
                      <a:r>
                        <a:rPr lang="de-CH" baseline="0" dirty="0">
                          <a:latin typeface="Verdana" pitchFamily="34" charset="0"/>
                          <a:ea typeface="Verdana" pitchFamily="34" charset="0"/>
                          <a:cs typeface="Verdana" pitchFamily="34" charset="0"/>
                        </a:rPr>
                        <a:t> </a:t>
                      </a:r>
                      <a:r>
                        <a:rPr lang="de-CH" sz="1800" kern="1200" dirty="0" smtClean="0">
                          <a:solidFill>
                            <a:schemeClr val="dk1"/>
                          </a:solidFill>
                          <a:effectLst/>
                          <a:latin typeface="Verdana" pitchFamily="34" charset="0"/>
                          <a:ea typeface="Verdana" pitchFamily="34" charset="0"/>
                          <a:cs typeface="Verdana" pitchFamily="34" charset="0"/>
                        </a:rPr>
                        <a:t>Der [Schlüssel] zum Prado</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Abweichender Titel: </a:t>
                      </a:r>
                      <a:r>
                        <a:rPr lang="de-CH" sz="1800" kern="1200" dirty="0" smtClean="0">
                          <a:solidFill>
                            <a:schemeClr val="dk1"/>
                          </a:solidFill>
                          <a:effectLst/>
                          <a:latin typeface="Verdana" pitchFamily="34" charset="0"/>
                          <a:ea typeface="Verdana" pitchFamily="34" charset="0"/>
                          <a:cs typeface="Verdana" pitchFamily="34" charset="0"/>
                        </a:rPr>
                        <a:t>Der zum Prado</a:t>
                      </a:r>
                    </a:p>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Anmerkung: Auf der Titelseite erscheint [Schlüssel] als bildliche Darstellung</a:t>
                      </a:r>
                      <a:endParaRPr lang="de-CH"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5091977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Hoch- und tiefgestellte Zahlen werden auf der Grundlinie erfasst, wenn Wiedergabe nicht möglich</a:t>
            </a:r>
          </a:p>
          <a:p>
            <a:pPr marL="0" indent="0">
              <a:buNone/>
            </a:pPr>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49</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Symbole </a:t>
            </a:r>
            <a:r>
              <a:rPr lang="de-DE" dirty="0"/>
              <a:t>(RDA 1.7.5)</a:t>
            </a:r>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511369840"/>
              </p:ext>
            </p:extLst>
          </p:nvPr>
        </p:nvGraphicFramePr>
        <p:xfrm>
          <a:off x="755576" y="2276872"/>
          <a:ext cx="7740860" cy="1559560"/>
        </p:xfrm>
        <a:graphic>
          <a:graphicData uri="http://schemas.openxmlformats.org/drawingml/2006/table">
            <a:tbl>
              <a:tblPr firstRow="1" bandRow="1">
                <a:tableStyleId>{5C22544A-7EE6-4342-B048-85BDC9FD1C3A}</a:tableStyleId>
              </a:tblPr>
              <a:tblGrid>
                <a:gridCol w="2448272"/>
                <a:gridCol w="5292588"/>
              </a:tblGrid>
              <a:tr h="370840">
                <a:tc>
                  <a:txBody>
                    <a:bodyPr/>
                    <a:lstStyle/>
                    <a:p>
                      <a:r>
                        <a:rPr lang="de-CH" b="0" dirty="0" smtClean="0">
                          <a:latin typeface="Verdana" pitchFamily="34" charset="0"/>
                          <a:ea typeface="Verdana" pitchFamily="34" charset="0"/>
                          <a:cs typeface="Verdana" pitchFamily="34" charset="0"/>
                        </a:rPr>
                        <a:t>Informationsquelle</a:t>
                      </a:r>
                      <a:endParaRPr lang="de-CH" b="0" dirty="0">
                        <a:latin typeface="Verdana" pitchFamily="34" charset="0"/>
                        <a:ea typeface="Verdana" pitchFamily="34" charset="0"/>
                        <a:cs typeface="Verdana" pitchFamily="34" charset="0"/>
                      </a:endParaRPr>
                    </a:p>
                  </a:txBody>
                  <a:tcPr/>
                </a:tc>
                <a:tc>
                  <a:txBody>
                    <a:bodyPr/>
                    <a:lstStyle/>
                    <a:p>
                      <a:r>
                        <a:rPr lang="de-CH" b="0" dirty="0" smtClean="0">
                          <a:latin typeface="Verdana" pitchFamily="34" charset="0"/>
                          <a:ea typeface="Verdana" pitchFamily="34" charset="0"/>
                          <a:cs typeface="Verdana" pitchFamily="34" charset="0"/>
                        </a:rPr>
                        <a:t>Erfassung</a:t>
                      </a:r>
                      <a:endParaRPr lang="de-CH"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tx1"/>
                          </a:solidFill>
                          <a:effectLst/>
                          <a:latin typeface="Verdana" pitchFamily="34" charset="0"/>
                          <a:ea typeface="Verdana" pitchFamily="34" charset="0"/>
                          <a:cs typeface="Verdana" pitchFamily="34" charset="0"/>
                        </a:rPr>
                        <a:t>H</a:t>
                      </a:r>
                      <a:r>
                        <a:rPr lang="de-CH" sz="1800" kern="1200" baseline="-25000" dirty="0" smtClean="0">
                          <a:solidFill>
                            <a:schemeClr val="tx1"/>
                          </a:solidFill>
                          <a:effectLst/>
                          <a:latin typeface="Verdana" pitchFamily="34" charset="0"/>
                          <a:ea typeface="Verdana" pitchFamily="34" charset="0"/>
                          <a:cs typeface="Verdana" pitchFamily="34" charset="0"/>
                        </a:rPr>
                        <a:t>2</a:t>
                      </a:r>
                      <a:r>
                        <a:rPr lang="de-CH" sz="1800" kern="1200" dirty="0" smtClean="0">
                          <a:solidFill>
                            <a:schemeClr val="tx1"/>
                          </a:solidFill>
                          <a:effectLst/>
                          <a:latin typeface="Verdana" pitchFamily="34" charset="0"/>
                          <a:ea typeface="Verdana" pitchFamily="34" charset="0"/>
                          <a:cs typeface="Verdana" pitchFamily="34" charset="0"/>
                        </a:rPr>
                        <a:t> </a:t>
                      </a:r>
                      <a:r>
                        <a:rPr lang="de-CH" sz="1800" kern="1200" baseline="30000" dirty="0" smtClean="0">
                          <a:solidFill>
                            <a:schemeClr val="tx1"/>
                          </a:solidFill>
                          <a:effectLst/>
                          <a:latin typeface="Verdana" pitchFamily="34" charset="0"/>
                          <a:ea typeface="Verdana" pitchFamily="34" charset="0"/>
                          <a:cs typeface="Verdana" pitchFamily="34" charset="0"/>
                        </a:rPr>
                        <a:t>16</a:t>
                      </a:r>
                      <a:r>
                        <a:rPr lang="de-CH" sz="1800" kern="1200" dirty="0" smtClean="0">
                          <a:solidFill>
                            <a:schemeClr val="tx1"/>
                          </a:solidFill>
                          <a:effectLst/>
                          <a:latin typeface="Verdana" pitchFamily="34" charset="0"/>
                          <a:ea typeface="Verdana" pitchFamily="34" charset="0"/>
                          <a:cs typeface="Verdana" pitchFamily="34" charset="0"/>
                        </a:rPr>
                        <a:t>O (H</a:t>
                      </a:r>
                      <a:r>
                        <a:rPr lang="de-CH" sz="1800" kern="1200" baseline="30000" dirty="0" smtClean="0">
                          <a:solidFill>
                            <a:schemeClr val="tx1"/>
                          </a:solidFill>
                          <a:effectLst/>
                          <a:latin typeface="Verdana" pitchFamily="34" charset="0"/>
                          <a:ea typeface="Verdana" pitchFamily="34" charset="0"/>
                          <a:cs typeface="Verdana" pitchFamily="34" charset="0"/>
                        </a:rPr>
                        <a:t>16</a:t>
                      </a:r>
                      <a:r>
                        <a:rPr lang="de-CH" sz="1800" kern="1200" dirty="0" smtClean="0">
                          <a:solidFill>
                            <a:schemeClr val="tx1"/>
                          </a:solidFill>
                          <a:effectLst/>
                          <a:latin typeface="Verdana" pitchFamily="34" charset="0"/>
                          <a:ea typeface="Verdana" pitchFamily="34" charset="0"/>
                          <a:cs typeface="Verdana" pitchFamily="34" charset="0"/>
                        </a:rPr>
                        <a:t>OH)</a:t>
                      </a:r>
                      <a:endParaRPr lang="de-CH"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Haupttitel:</a:t>
                      </a:r>
                      <a:r>
                        <a:rPr lang="de-CH" baseline="0" dirty="0">
                          <a:latin typeface="Verdana" pitchFamily="34" charset="0"/>
                          <a:ea typeface="Verdana" pitchFamily="34" charset="0"/>
                          <a:cs typeface="Verdana" pitchFamily="34" charset="0"/>
                        </a:rPr>
                        <a:t> </a:t>
                      </a:r>
                      <a:r>
                        <a:rPr lang="de-CH" sz="1800" kern="1200" dirty="0" smtClean="0">
                          <a:solidFill>
                            <a:schemeClr val="tx1"/>
                          </a:solidFill>
                          <a:effectLst/>
                          <a:latin typeface="Verdana" pitchFamily="34" charset="0"/>
                          <a:ea typeface="Verdana" pitchFamily="34" charset="0"/>
                          <a:cs typeface="Verdana" pitchFamily="34" charset="0"/>
                        </a:rPr>
                        <a:t>H2 16O (H16OH)</a:t>
                      </a:r>
                      <a:endParaRPr lang="de-CH" sz="1800" kern="1200" dirty="0" smtClean="0">
                        <a:solidFill>
                          <a:schemeClr val="dk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itchFamily="34" charset="0"/>
                          <a:ea typeface="Verdana" pitchFamily="34" charset="0"/>
                          <a:cs typeface="Verdana" pitchFamily="34" charset="0"/>
                        </a:rPr>
                        <a:t>Abweichender Titel: </a:t>
                      </a:r>
                      <a:r>
                        <a:rPr lang="de-CH" sz="1800" kern="1200" dirty="0" smtClean="0">
                          <a:solidFill>
                            <a:schemeClr val="tx1"/>
                          </a:solidFill>
                          <a:effectLst/>
                          <a:latin typeface="Verdana" pitchFamily="34" charset="0"/>
                          <a:ea typeface="Verdana" pitchFamily="34" charset="0"/>
                          <a:cs typeface="Verdana" pitchFamily="34" charset="0"/>
                        </a:rPr>
                        <a:t>H 2 16 O (H 16 OH)</a:t>
                      </a:r>
                      <a:endParaRPr lang="de-CH" sz="1800" kern="1200" dirty="0" smtClean="0">
                        <a:solidFill>
                          <a:schemeClr val="dk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800" kern="1200" dirty="0" smtClean="0">
                          <a:solidFill>
                            <a:schemeClr val="dk1"/>
                          </a:solidFill>
                          <a:effectLst/>
                          <a:latin typeface="Verdana" pitchFamily="34" charset="0"/>
                          <a:ea typeface="Verdana" pitchFamily="34" charset="0"/>
                          <a:cs typeface="Verdana" pitchFamily="34" charset="0"/>
                        </a:rPr>
                        <a:t>Anmerkung: </a:t>
                      </a:r>
                      <a:r>
                        <a:rPr lang="de-CH" sz="1800" kern="1200" dirty="0" smtClean="0">
                          <a:solidFill>
                            <a:schemeClr val="tx1"/>
                          </a:solidFill>
                          <a:effectLst/>
                          <a:latin typeface="Verdana" pitchFamily="34" charset="0"/>
                          <a:ea typeface="Verdana" pitchFamily="34" charset="0"/>
                          <a:cs typeface="Verdana" pitchFamily="34" charset="0"/>
                        </a:rPr>
                        <a:t>Im Titel ist „2“ tiefgestellt, „16“ hochgestellt</a:t>
                      </a:r>
                      <a:endParaRPr lang="de-CH"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242919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51520" y="1844824"/>
            <a:ext cx="8640960" cy="3168352"/>
          </a:xfrm>
        </p:spPr>
        <p:txBody>
          <a:bodyPr/>
          <a:lstStyle/>
          <a:p>
            <a:pPr>
              <a:lnSpc>
                <a:spcPts val="2500"/>
              </a:lnSpc>
              <a:buNone/>
            </a:pPr>
            <a:r>
              <a:rPr lang="de-DE" b="1" dirty="0" smtClean="0"/>
              <a:t>Benutzeranforderungen</a:t>
            </a:r>
            <a:endParaRPr lang="de-DE" dirty="0"/>
          </a:p>
          <a:p>
            <a:pPr>
              <a:lnSpc>
                <a:spcPts val="2500"/>
              </a:lnSpc>
              <a:buNone/>
            </a:pPr>
            <a:endParaRPr lang="de-DE" dirty="0"/>
          </a:p>
          <a:p>
            <a:pPr>
              <a:lnSpc>
                <a:spcPts val="2500"/>
              </a:lnSpc>
            </a:pPr>
            <a:r>
              <a:rPr lang="de-DE" dirty="0" smtClean="0"/>
              <a:t>Finden</a:t>
            </a:r>
          </a:p>
          <a:p>
            <a:pPr>
              <a:lnSpc>
                <a:spcPts val="2500"/>
              </a:lnSpc>
            </a:pPr>
            <a:r>
              <a:rPr lang="de-DE" dirty="0" smtClean="0"/>
              <a:t>Identifizieren</a:t>
            </a:r>
          </a:p>
          <a:p>
            <a:pPr>
              <a:lnSpc>
                <a:spcPts val="2500"/>
              </a:lnSpc>
            </a:pPr>
            <a:r>
              <a:rPr lang="de-DE" dirty="0" smtClean="0"/>
              <a:t>Auswählen </a:t>
            </a:r>
            <a:r>
              <a:rPr lang="de-DE" dirty="0"/>
              <a:t>und </a:t>
            </a:r>
            <a:endParaRPr lang="de-DE" dirty="0" smtClean="0"/>
          </a:p>
          <a:p>
            <a:pPr>
              <a:lnSpc>
                <a:spcPts val="2500"/>
              </a:lnSpc>
            </a:pPr>
            <a:r>
              <a:rPr lang="de-DE" dirty="0" smtClean="0"/>
              <a:t>Zugang </a:t>
            </a:r>
            <a:r>
              <a:rPr lang="de-DE" dirty="0"/>
              <a:t>erhalten</a:t>
            </a:r>
          </a:p>
          <a:p>
            <a:pPr>
              <a:lnSpc>
                <a:spcPts val="2500"/>
              </a:lnSpc>
              <a:buNone/>
            </a:pPr>
            <a:r>
              <a:rPr lang="de-DE" dirty="0"/>
              <a:t> </a:t>
            </a:r>
          </a:p>
          <a:p>
            <a:endParaRPr lang="de-DE" dirty="0"/>
          </a:p>
        </p:txBody>
      </p:sp>
      <p:sp>
        <p:nvSpPr>
          <p:cNvPr id="4" name="Fußzeilenplatzhalter 3"/>
          <p:cNvSpPr>
            <a:spLocks noGrp="1"/>
          </p:cNvSpPr>
          <p:nvPr>
            <p:ph type="ftr" sz="quarter" idx="14"/>
          </p:nvPr>
        </p:nvSpPr>
        <p:spPr>
          <a:xfrm>
            <a:off x="467544" y="6376243"/>
            <a:ext cx="741682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100392" y="6376243"/>
            <a:ext cx="586408" cy="365125"/>
          </a:xfrm>
        </p:spPr>
        <p:txBody>
          <a:bodyPr/>
          <a:lstStyle/>
          <a:p>
            <a:fld id="{8A6690F1-7CA1-4166-A522-500460961984}" type="slidenum">
              <a:rPr lang="de-DE" smtClean="0">
                <a:solidFill>
                  <a:prstClr val="black">
                    <a:tint val="75000"/>
                  </a:prstClr>
                </a:solidFill>
              </a:rPr>
              <a:pPr/>
              <a:t>5</a:t>
            </a:fld>
            <a:endParaRPr lang="de-DE" dirty="0">
              <a:solidFill>
                <a:prstClr val="black">
                  <a:tint val="75000"/>
                </a:prstClr>
              </a:solidFill>
            </a:endParaRPr>
          </a:p>
        </p:txBody>
      </p:sp>
      <p:sp>
        <p:nvSpPr>
          <p:cNvPr id="7" name="Titel 1"/>
          <p:cNvSpPr>
            <a:spLocks noGrp="1"/>
          </p:cNvSpPr>
          <p:nvPr>
            <p:ph type="title"/>
          </p:nvPr>
        </p:nvSpPr>
        <p:spPr>
          <a:xfrm>
            <a:off x="251520" y="183778"/>
            <a:ext cx="8640960" cy="940966"/>
          </a:xfrm>
        </p:spPr>
        <p:txBody>
          <a:bodyPr/>
          <a:lstStyle/>
          <a:p>
            <a:r>
              <a:rPr lang="de-DE" dirty="0" err="1"/>
              <a:t>Functional</a:t>
            </a:r>
            <a:r>
              <a:rPr lang="de-DE" dirty="0"/>
              <a:t> </a:t>
            </a:r>
            <a:r>
              <a:rPr lang="de-DE" dirty="0" err="1"/>
              <a:t>Requirements</a:t>
            </a:r>
            <a:r>
              <a:rPr lang="de-DE" dirty="0"/>
              <a:t> </a:t>
            </a:r>
            <a:r>
              <a:rPr lang="de-DE" dirty="0" err="1"/>
              <a:t>for</a:t>
            </a:r>
            <a:r>
              <a:rPr lang="de-DE" dirty="0"/>
              <a:t> </a:t>
            </a:r>
            <a:r>
              <a:rPr lang="de-DE" dirty="0" err="1"/>
              <a:t>Bibliographic</a:t>
            </a:r>
            <a:r>
              <a:rPr lang="de-DE" dirty="0"/>
              <a:t> Records (FRBR)</a:t>
            </a:r>
          </a:p>
        </p:txBody>
      </p:sp>
    </p:spTree>
    <p:extLst>
      <p:ext uri="{BB962C8B-B14F-4D97-AF65-F5344CB8AC3E}">
        <p14:creationId xmlns:p14="http://schemas.microsoft.com/office/powerpoint/2010/main" val="3054879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Initialen und Akronyme (mit oder ohne Punkte) immer ohne Abstände erfassen</a:t>
            </a:r>
          </a:p>
          <a:p>
            <a:pPr marL="0" indent="0">
              <a:buNone/>
            </a:pPr>
            <a:endParaRPr lang="de-CH" sz="2600" dirty="0" smtClean="0"/>
          </a:p>
          <a:p>
            <a:endParaRPr lang="de-CH" sz="2600" dirty="0"/>
          </a:p>
          <a:p>
            <a:endParaRPr lang="de-CH" sz="2600" dirty="0" smtClean="0"/>
          </a:p>
          <a:p>
            <a:endParaRPr lang="de-CH" sz="2600" dirty="0"/>
          </a:p>
          <a:p>
            <a:endParaRPr lang="de-CH" sz="2600" dirty="0" smtClean="0"/>
          </a:p>
          <a:p>
            <a:pPr marL="0" indent="0">
              <a:buNone/>
            </a:pPr>
            <a:endParaRPr lang="de-CH" dirty="0" smtClean="0"/>
          </a:p>
          <a:p>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50</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Initialen und </a:t>
            </a:r>
            <a:r>
              <a:rPr lang="de-DE" dirty="0"/>
              <a:t>Akronyme (RDA </a:t>
            </a:r>
            <a:r>
              <a:rPr lang="de-DE" dirty="0" smtClean="0"/>
              <a:t>1.7.6)</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355452837"/>
              </p:ext>
            </p:extLst>
          </p:nvPr>
        </p:nvGraphicFramePr>
        <p:xfrm>
          <a:off x="683568" y="1844824"/>
          <a:ext cx="7740860" cy="1285240"/>
        </p:xfrm>
        <a:graphic>
          <a:graphicData uri="http://schemas.openxmlformats.org/drawingml/2006/table">
            <a:tbl>
              <a:tblPr firstRow="1" bandRow="1">
                <a:tableStyleId>{5C22544A-7EE6-4342-B048-85BDC9FD1C3A}</a:tableStyleId>
              </a:tblPr>
              <a:tblGrid>
                <a:gridCol w="3672408"/>
                <a:gridCol w="4068452"/>
              </a:tblGrid>
              <a:tr h="370840">
                <a:tc>
                  <a:txBody>
                    <a:bodyPr/>
                    <a:lstStyle/>
                    <a:p>
                      <a:r>
                        <a:rPr lang="de-CH" sz="1800" b="0" kern="1200" dirty="0" smtClean="0">
                          <a:solidFill>
                            <a:schemeClr val="lt1"/>
                          </a:solidFill>
                          <a:latin typeface="Verdana" pitchFamily="34" charset="0"/>
                          <a:ea typeface="Verdana" pitchFamily="34" charset="0"/>
                          <a:cs typeface="Verdana" pitchFamily="34" charset="0"/>
                        </a:rPr>
                        <a:t>Informationsquelle</a:t>
                      </a:r>
                      <a:endParaRPr lang="de-CH" sz="1800" b="0" kern="1200" dirty="0">
                        <a:solidFill>
                          <a:schemeClr val="lt1"/>
                        </a:solidFill>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0" dirty="0" smtClean="0">
                          <a:latin typeface="Verdana" pitchFamily="34" charset="0"/>
                          <a:ea typeface="Verdana" pitchFamily="34" charset="0"/>
                          <a:cs typeface="Verdana" pitchFamily="34" charset="0"/>
                        </a:rPr>
                        <a:t>Erfassung Haupttitel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Verdana" pitchFamily="34" charset="0"/>
                          <a:ea typeface="Verdana" pitchFamily="34" charset="0"/>
                          <a:cs typeface="Verdana" pitchFamily="34" charset="0"/>
                        </a:rPr>
                        <a:t>A. L. A. Cataloging Rules for Author and Title Entries</a:t>
                      </a:r>
                      <a:endParaRPr lang="de-CH" sz="1800" kern="1200" dirty="0" smtClean="0">
                        <a:solidFill>
                          <a:schemeClr val="tx1"/>
                        </a:solidFill>
                        <a:effectLst/>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Verdana" pitchFamily="34" charset="0"/>
                          <a:ea typeface="Verdana" pitchFamily="34" charset="0"/>
                          <a:cs typeface="Verdana" pitchFamily="34" charset="0"/>
                        </a:rPr>
                        <a:t>A.L.A. cataloging rules for author and title entries</a:t>
                      </a:r>
                      <a:endParaRPr lang="de-CH" sz="1800" kern="1200" dirty="0" smtClean="0">
                        <a:solidFill>
                          <a:schemeClr val="tx1"/>
                        </a:solidFill>
                        <a:effectLst/>
                        <a:latin typeface="Verdana" pitchFamily="34" charset="0"/>
                        <a:ea typeface="Verdana" pitchFamily="34" charset="0"/>
                        <a:cs typeface="Verdana" pitchFamily="34" charset="0"/>
                      </a:endParaRPr>
                    </a:p>
                    <a:p>
                      <a:endParaRPr lang="de-CH" sz="1800" kern="1200" dirty="0" smtClean="0">
                        <a:solidFill>
                          <a:schemeClr val="tx1"/>
                        </a:solidFill>
                        <a:effectLst/>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169168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Buchstabe oder Wort wiederholen, wenn </a:t>
            </a:r>
            <a:r>
              <a:rPr lang="de-CH" dirty="0"/>
              <a:t>aus der Informationsquelle deutlich </a:t>
            </a:r>
            <a:r>
              <a:rPr lang="de-CH" dirty="0" smtClean="0"/>
              <a:t>hervorgeht, </a:t>
            </a:r>
            <a:r>
              <a:rPr lang="de-CH" dirty="0"/>
              <a:t>dass </a:t>
            </a:r>
            <a:r>
              <a:rPr lang="de-CH" dirty="0" smtClean="0"/>
              <a:t>es mehrmals gelesen werden soll, obwohl es nur einmal erscheint </a:t>
            </a:r>
          </a:p>
          <a:p>
            <a:endParaRPr lang="de-CH" dirty="0" smtClean="0"/>
          </a:p>
          <a:p>
            <a:endParaRPr lang="de-CH" dirty="0" smtClean="0"/>
          </a:p>
          <a:p>
            <a:endParaRPr lang="de-CH" dirty="0" smtClean="0"/>
          </a:p>
          <a:p>
            <a:r>
              <a:rPr lang="de-CH" dirty="0" smtClean="0"/>
              <a:t>Ausnahme: einleitende Wendung in der Verantwortlichkeitsangabe</a:t>
            </a:r>
          </a:p>
          <a:p>
            <a:pPr marL="0" indent="0">
              <a:buNone/>
            </a:pPr>
            <a:endParaRPr lang="de-CH" sz="2600" dirty="0" smtClean="0"/>
          </a:p>
          <a:p>
            <a:endParaRPr lang="de-CH" sz="2600" dirty="0"/>
          </a:p>
          <a:p>
            <a:endParaRPr lang="de-CH" sz="2600" dirty="0" smtClean="0"/>
          </a:p>
          <a:p>
            <a:endParaRPr lang="de-CH" sz="2600" dirty="0"/>
          </a:p>
          <a:p>
            <a:endParaRPr lang="de-CH" sz="2600" dirty="0" smtClean="0"/>
          </a:p>
          <a:p>
            <a:pPr marL="0" indent="0">
              <a:buNone/>
            </a:pPr>
            <a:endParaRPr lang="de-CH" dirty="0" smtClean="0"/>
          </a:p>
          <a:p>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51</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smtClean="0"/>
              <a:t>Buchstabe/Wort </a:t>
            </a:r>
            <a:r>
              <a:rPr lang="de-DE" dirty="0"/>
              <a:t>mehrfach gelesen (RDA </a:t>
            </a:r>
            <a:r>
              <a:rPr lang="de-DE" dirty="0" smtClean="0"/>
              <a:t>1.7.7)</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894268824"/>
              </p:ext>
            </p:extLst>
          </p:nvPr>
        </p:nvGraphicFramePr>
        <p:xfrm>
          <a:off x="683568" y="2564904"/>
          <a:ext cx="7740860" cy="949960"/>
        </p:xfrm>
        <a:graphic>
          <a:graphicData uri="http://schemas.openxmlformats.org/drawingml/2006/table">
            <a:tbl>
              <a:tblPr firstRow="1" bandRow="1">
                <a:tableStyleId>{5C22544A-7EE6-4342-B048-85BDC9FD1C3A}</a:tableStyleId>
              </a:tblPr>
              <a:tblGrid>
                <a:gridCol w="3384376"/>
                <a:gridCol w="4356484"/>
              </a:tblGrid>
              <a:tr h="370840">
                <a:tc>
                  <a:txBody>
                    <a:bodyPr/>
                    <a:lstStyle/>
                    <a:p>
                      <a:r>
                        <a:rPr lang="de-CH" sz="1600" b="0" dirty="0" smtClean="0">
                          <a:latin typeface="Verdana" pitchFamily="34" charset="0"/>
                          <a:ea typeface="Verdana" pitchFamily="34" charset="0"/>
                          <a:cs typeface="Verdana" pitchFamily="34" charset="0"/>
                        </a:rPr>
                        <a:t>Informationsquelle</a:t>
                      </a:r>
                      <a:endParaRPr lang="de-CH" sz="1600" b="0" dirty="0">
                        <a:latin typeface="Verdana" pitchFamily="34" charset="0"/>
                        <a:ea typeface="Verdana" pitchFamily="34" charset="0"/>
                        <a:cs typeface="Verdana" pitchFamily="34" charset="0"/>
                      </a:endParaRPr>
                    </a:p>
                  </a:txBody>
                  <a:tcPr/>
                </a:tc>
                <a:tc>
                  <a:txBody>
                    <a:bodyPr/>
                    <a:lstStyle/>
                    <a:p>
                      <a:r>
                        <a:rPr lang="de-CH" sz="1600" b="0" dirty="0" smtClean="0">
                          <a:latin typeface="Verdana" pitchFamily="34" charset="0"/>
                          <a:ea typeface="Verdana" pitchFamily="34" charset="0"/>
                          <a:cs typeface="Verdana" pitchFamily="34" charset="0"/>
                        </a:rPr>
                        <a:t>Erfassung</a:t>
                      </a:r>
                      <a:endParaRPr lang="de-CH" sz="1600"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kern="1200" dirty="0" smtClean="0">
                          <a:solidFill>
                            <a:schemeClr val="dk1"/>
                          </a:solidFill>
                          <a:effectLst/>
                          <a:latin typeface="Verdana" pitchFamily="34" charset="0"/>
                          <a:ea typeface="Verdana" pitchFamily="34" charset="0"/>
                          <a:cs typeface="Verdana" pitchFamily="34" charset="0"/>
                        </a:rPr>
                        <a:t>Daniel Höxter spielt/</a:t>
                      </a:r>
                      <a:r>
                        <a:rPr lang="de-CH" sz="1600" kern="1200" dirty="0" err="1" smtClean="0">
                          <a:solidFill>
                            <a:schemeClr val="dk1"/>
                          </a:solidFill>
                          <a:effectLst/>
                          <a:latin typeface="Verdana" pitchFamily="34" charset="0"/>
                          <a:ea typeface="Verdana" pitchFamily="34" charset="0"/>
                          <a:cs typeface="Verdana" pitchFamily="34" charset="0"/>
                        </a:rPr>
                        <a:t>plays</a:t>
                      </a:r>
                      <a:r>
                        <a:rPr lang="de-CH" sz="1600" kern="1200" dirty="0" smtClean="0">
                          <a:solidFill>
                            <a:schemeClr val="dk1"/>
                          </a:solidFill>
                          <a:effectLst/>
                          <a:latin typeface="Verdana" pitchFamily="34" charset="0"/>
                          <a:ea typeface="Verdana" pitchFamily="34" charset="0"/>
                          <a:cs typeface="Verdana" pitchFamily="34" charset="0"/>
                        </a:rPr>
                        <a:t> Mozart</a:t>
                      </a:r>
                      <a:endParaRPr lang="de-CH" sz="1600" kern="1200" dirty="0" smtClean="0">
                        <a:solidFill>
                          <a:schemeClr val="tx1"/>
                        </a:solidFill>
                        <a:effectLst/>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kern="1200" dirty="0" smtClean="0">
                          <a:solidFill>
                            <a:schemeClr val="tx1"/>
                          </a:solidFill>
                          <a:effectLst/>
                          <a:latin typeface="Verdana" pitchFamily="34" charset="0"/>
                          <a:ea typeface="Verdana" pitchFamily="34" charset="0"/>
                          <a:cs typeface="Verdana" pitchFamily="34" charset="0"/>
                        </a:rPr>
                        <a:t>Haupttitel: </a:t>
                      </a:r>
                      <a:r>
                        <a:rPr lang="de-CH" sz="1600" kern="1200" dirty="0" smtClean="0">
                          <a:solidFill>
                            <a:schemeClr val="dk1"/>
                          </a:solidFill>
                          <a:effectLst/>
                          <a:latin typeface="Verdana" pitchFamily="34" charset="0"/>
                          <a:ea typeface="Verdana" pitchFamily="34" charset="0"/>
                          <a:cs typeface="Verdana" pitchFamily="34" charset="0"/>
                        </a:rPr>
                        <a:t>Daniel Höxter spielt Mozart</a:t>
                      </a:r>
                      <a:endParaRPr lang="de-CH" sz="1600" kern="1200" dirty="0" smtClean="0">
                        <a:solidFill>
                          <a:schemeClr val="tx1"/>
                        </a:solidFill>
                        <a:effectLst/>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600" kern="1200" dirty="0" smtClean="0">
                          <a:solidFill>
                            <a:schemeClr val="tx1"/>
                          </a:solidFill>
                          <a:effectLst/>
                          <a:latin typeface="Verdana" pitchFamily="34" charset="0"/>
                          <a:ea typeface="Verdana" pitchFamily="34" charset="0"/>
                          <a:cs typeface="Verdana" pitchFamily="34" charset="0"/>
                        </a:rPr>
                        <a:t>Paralleltitel:</a:t>
                      </a:r>
                      <a:r>
                        <a:rPr lang="de-CH" sz="1600" kern="1200" baseline="0" dirty="0" smtClean="0">
                          <a:solidFill>
                            <a:schemeClr val="tx1"/>
                          </a:solidFill>
                          <a:effectLst/>
                          <a:latin typeface="Verdana" pitchFamily="34" charset="0"/>
                          <a:ea typeface="Verdana" pitchFamily="34" charset="0"/>
                          <a:cs typeface="Verdana" pitchFamily="34" charset="0"/>
                        </a:rPr>
                        <a:t> </a:t>
                      </a:r>
                      <a:r>
                        <a:rPr lang="de-CH" sz="1600" kern="1200" dirty="0" smtClean="0">
                          <a:solidFill>
                            <a:schemeClr val="dk1"/>
                          </a:solidFill>
                          <a:effectLst/>
                          <a:latin typeface="Verdana" pitchFamily="34" charset="0"/>
                          <a:ea typeface="Verdana" pitchFamily="34" charset="0"/>
                          <a:cs typeface="Verdana" pitchFamily="34" charset="0"/>
                        </a:rPr>
                        <a:t>Daniel Höxter </a:t>
                      </a:r>
                      <a:r>
                        <a:rPr lang="de-CH" sz="1600" kern="1200" dirty="0" err="1" smtClean="0">
                          <a:solidFill>
                            <a:schemeClr val="dk1"/>
                          </a:solidFill>
                          <a:effectLst/>
                          <a:latin typeface="Verdana" pitchFamily="34" charset="0"/>
                          <a:ea typeface="Verdana" pitchFamily="34" charset="0"/>
                          <a:cs typeface="Verdana" pitchFamily="34" charset="0"/>
                        </a:rPr>
                        <a:t>plays</a:t>
                      </a:r>
                      <a:r>
                        <a:rPr lang="de-CH" sz="1600" kern="1200" dirty="0" smtClean="0">
                          <a:solidFill>
                            <a:schemeClr val="dk1"/>
                          </a:solidFill>
                          <a:effectLst/>
                          <a:latin typeface="Verdana" pitchFamily="34" charset="0"/>
                          <a:ea typeface="Verdana" pitchFamily="34" charset="0"/>
                          <a:cs typeface="Verdana" pitchFamily="34" charset="0"/>
                        </a:rPr>
                        <a:t> Mozart</a:t>
                      </a:r>
                      <a:endParaRPr lang="de-CH" sz="1600" kern="1200" dirty="0" smtClean="0">
                        <a:solidFill>
                          <a:schemeClr val="tx1"/>
                        </a:solidFill>
                        <a:effectLst/>
                        <a:latin typeface="Verdana" pitchFamily="34" charset="0"/>
                        <a:ea typeface="Verdana" pitchFamily="34" charset="0"/>
                        <a:cs typeface="Verdana" pitchFamily="34" charset="0"/>
                      </a:endParaRPr>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444785195"/>
              </p:ext>
            </p:extLst>
          </p:nvPr>
        </p:nvGraphicFramePr>
        <p:xfrm>
          <a:off x="683568" y="4653136"/>
          <a:ext cx="7740860" cy="1437640"/>
        </p:xfrm>
        <a:graphic>
          <a:graphicData uri="http://schemas.openxmlformats.org/drawingml/2006/table">
            <a:tbl>
              <a:tblPr firstRow="1" bandRow="1">
                <a:tableStyleId>{5C22544A-7EE6-4342-B048-85BDC9FD1C3A}</a:tableStyleId>
              </a:tblPr>
              <a:tblGrid>
                <a:gridCol w="3384376"/>
                <a:gridCol w="4356484"/>
              </a:tblGrid>
              <a:tr h="370840">
                <a:tc>
                  <a:txBody>
                    <a:bodyPr/>
                    <a:lstStyle/>
                    <a:p>
                      <a:r>
                        <a:rPr lang="de-CH" sz="1600" b="0" dirty="0" smtClean="0">
                          <a:latin typeface="Verdana" pitchFamily="34" charset="0"/>
                          <a:ea typeface="Verdana" pitchFamily="34" charset="0"/>
                          <a:cs typeface="Verdana" pitchFamily="34" charset="0"/>
                        </a:rPr>
                        <a:t>Informationsquelle</a:t>
                      </a:r>
                      <a:endParaRPr lang="de-CH" sz="1600" b="0" dirty="0">
                        <a:latin typeface="Verdana" pitchFamily="34" charset="0"/>
                        <a:ea typeface="Verdana" pitchFamily="34" charset="0"/>
                        <a:cs typeface="Verdana" pitchFamily="34" charset="0"/>
                      </a:endParaRPr>
                    </a:p>
                  </a:txBody>
                  <a:tcPr/>
                </a:tc>
                <a:tc>
                  <a:txBody>
                    <a:bodyPr/>
                    <a:lstStyle/>
                    <a:p>
                      <a:r>
                        <a:rPr lang="de-CH" sz="1600" b="0" dirty="0" smtClean="0">
                          <a:latin typeface="Verdana" pitchFamily="34" charset="0"/>
                          <a:ea typeface="Verdana" pitchFamily="34" charset="0"/>
                          <a:cs typeface="Verdana" pitchFamily="34" charset="0"/>
                        </a:rPr>
                        <a:t>Erfassung</a:t>
                      </a:r>
                      <a:endParaRPr lang="de-CH" sz="1600"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latin typeface="Verdana" pitchFamily="34" charset="0"/>
                          <a:ea typeface="Verdana" pitchFamily="34" charset="0"/>
                          <a:cs typeface="Verdana" pitchFamily="34" charset="0"/>
                        </a:rPr>
                        <a:t>herausgegeben von/</a:t>
                      </a:r>
                      <a:r>
                        <a:rPr lang="de-DE" sz="1600" kern="1200" dirty="0" err="1" smtClean="0">
                          <a:solidFill>
                            <a:schemeClr val="dk1"/>
                          </a:solidFill>
                          <a:latin typeface="Verdana" pitchFamily="34" charset="0"/>
                          <a:ea typeface="Verdana" pitchFamily="34" charset="0"/>
                          <a:cs typeface="Verdana" pitchFamily="34" charset="0"/>
                        </a:rPr>
                        <a:t>edited</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by</a:t>
                      </a:r>
                      <a:r>
                        <a:rPr lang="de-DE" sz="1600" kern="1200" dirty="0" smtClean="0">
                          <a:solidFill>
                            <a:schemeClr val="dk1"/>
                          </a:solidFill>
                          <a:latin typeface="Verdana" pitchFamily="34" charset="0"/>
                          <a:ea typeface="Verdana" pitchFamily="34" charset="0"/>
                          <a:cs typeface="Verdana" pitchFamily="34" charset="0"/>
                        </a:rPr>
                        <a:t> Dirk Hoerder</a:t>
                      </a:r>
                      <a:endParaRPr lang="de-CH" sz="1600" kern="1200" dirty="0" smtClean="0">
                        <a:solidFill>
                          <a:schemeClr val="tx1"/>
                        </a:solidFill>
                        <a:effectLst/>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latin typeface="Verdana" pitchFamily="34" charset="0"/>
                          <a:ea typeface="Verdana" pitchFamily="34" charset="0"/>
                          <a:cs typeface="Verdana" pitchFamily="34" charset="0"/>
                        </a:rPr>
                        <a:t>herausgegeben von/</a:t>
                      </a:r>
                      <a:r>
                        <a:rPr lang="de-DE" sz="1600" kern="1200" dirty="0" err="1" smtClean="0">
                          <a:solidFill>
                            <a:schemeClr val="dk1"/>
                          </a:solidFill>
                          <a:latin typeface="Verdana" pitchFamily="34" charset="0"/>
                          <a:ea typeface="Verdana" pitchFamily="34" charset="0"/>
                          <a:cs typeface="Verdana" pitchFamily="34" charset="0"/>
                        </a:rPr>
                        <a:t>edited</a:t>
                      </a:r>
                      <a:r>
                        <a:rPr lang="de-DE" sz="1600" kern="1200" dirty="0" smtClean="0">
                          <a:solidFill>
                            <a:schemeClr val="dk1"/>
                          </a:solidFill>
                          <a:latin typeface="Verdana" pitchFamily="34" charset="0"/>
                          <a:ea typeface="Verdana" pitchFamily="34" charset="0"/>
                          <a:cs typeface="Verdana" pitchFamily="34" charset="0"/>
                        </a:rPr>
                        <a:t> </a:t>
                      </a:r>
                      <a:r>
                        <a:rPr lang="de-DE" sz="1600" kern="1200" dirty="0" err="1" smtClean="0">
                          <a:solidFill>
                            <a:schemeClr val="dk1"/>
                          </a:solidFill>
                          <a:latin typeface="Verdana" pitchFamily="34" charset="0"/>
                          <a:ea typeface="Verdana" pitchFamily="34" charset="0"/>
                          <a:cs typeface="Verdana" pitchFamily="34" charset="0"/>
                        </a:rPr>
                        <a:t>by</a:t>
                      </a:r>
                      <a:r>
                        <a:rPr lang="de-DE" sz="1600" kern="1200" dirty="0" smtClean="0">
                          <a:solidFill>
                            <a:schemeClr val="dk1"/>
                          </a:solidFill>
                          <a:latin typeface="Verdana" pitchFamily="34" charset="0"/>
                          <a:ea typeface="Verdana" pitchFamily="34" charset="0"/>
                          <a:cs typeface="Verdana" pitchFamily="34" charset="0"/>
                        </a:rPr>
                        <a:t> Dirk Hoerder</a:t>
                      </a:r>
                      <a:br>
                        <a:rPr lang="de-DE" sz="1600" kern="1200" dirty="0" smtClean="0">
                          <a:solidFill>
                            <a:schemeClr val="dk1"/>
                          </a:solidFill>
                          <a:latin typeface="Verdana" pitchFamily="34" charset="0"/>
                          <a:ea typeface="Verdana" pitchFamily="34" charset="0"/>
                          <a:cs typeface="Verdana" pitchFamily="34" charset="0"/>
                        </a:rPr>
                      </a:br>
                      <a:r>
                        <a:rPr lang="de-DE" sz="1600" kern="1200" dirty="0" smtClean="0">
                          <a:solidFill>
                            <a:schemeClr val="dk1"/>
                          </a:solidFill>
                          <a:latin typeface="Verdana" pitchFamily="34" charset="0"/>
                          <a:ea typeface="Verdana" pitchFamily="34" charset="0"/>
                          <a:cs typeface="Verdana" pitchFamily="34" charset="0"/>
                        </a:rPr>
                        <a:t>(oder)</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latin typeface="Verdana" pitchFamily="34" charset="0"/>
                          <a:ea typeface="Verdana" pitchFamily="34" charset="0"/>
                          <a:cs typeface="Verdana" pitchFamily="34" charset="0"/>
                        </a:rPr>
                        <a:t>herausgegeben von Dirk Hoerder</a:t>
                      </a:r>
                      <a:endParaRPr lang="de-CH" sz="1600" kern="1200" dirty="0" smtClean="0">
                        <a:solidFill>
                          <a:schemeClr val="tx1"/>
                        </a:solidFill>
                        <a:effectLst/>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802158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Übertragene Elemente werden nur abgekürzt, wenn sie abgekürzt in der Informationsquelle stehen</a:t>
            </a:r>
          </a:p>
          <a:p>
            <a:endParaRPr lang="de-CH" dirty="0" smtClean="0"/>
          </a:p>
          <a:p>
            <a:r>
              <a:rPr lang="de-CH" dirty="0" smtClean="0"/>
              <a:t>Alle anderen Elemente werden im Allgemeinen nicht abgekürzt</a:t>
            </a:r>
          </a:p>
          <a:p>
            <a:pPr lvl="1"/>
            <a:r>
              <a:rPr lang="de-CH" sz="2200" dirty="0" smtClean="0"/>
              <a:t>Ausnahmen: RDA Anhang B.5 (+ Liste in RDA Anhang B.7 D-A-CH)</a:t>
            </a:r>
          </a:p>
          <a:p>
            <a:endParaRPr lang="de-CH" sz="2600" dirty="0"/>
          </a:p>
          <a:p>
            <a:endParaRPr lang="de-CH" sz="2600" dirty="0" smtClean="0"/>
          </a:p>
          <a:p>
            <a:endParaRPr lang="de-CH" sz="2600" dirty="0"/>
          </a:p>
          <a:p>
            <a:endParaRPr lang="de-CH" sz="2600" dirty="0" smtClean="0"/>
          </a:p>
          <a:p>
            <a:pPr marL="0" indent="0">
              <a:buNone/>
            </a:pPr>
            <a:endParaRPr lang="de-CH" dirty="0" smtClean="0"/>
          </a:p>
          <a:p>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52</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a:t>Abkürzungen (RDA </a:t>
            </a:r>
            <a:r>
              <a:rPr lang="de-DE" dirty="0" smtClean="0"/>
              <a:t>1.7.8)</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2023529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2"/>
          <p:cNvSpPr>
            <a:spLocks noGrp="1"/>
          </p:cNvSpPr>
          <p:nvPr>
            <p:ph type="body" sz="quarter" idx="13"/>
          </p:nvPr>
        </p:nvSpPr>
        <p:spPr>
          <a:xfrm>
            <a:off x="251520" y="836712"/>
            <a:ext cx="8640960" cy="5472608"/>
          </a:xfrm>
        </p:spPr>
        <p:txBody>
          <a:bodyPr wrap="square"/>
          <a:lstStyle/>
          <a:p>
            <a:r>
              <a:rPr lang="de-CH" dirty="0" smtClean="0"/>
              <a:t>In der Regel Fehler wie in Informationsquelle übertragen</a:t>
            </a:r>
          </a:p>
          <a:p>
            <a:r>
              <a:rPr lang="de-CH" dirty="0" smtClean="0"/>
              <a:t>Fehler korrigieren, wenn für Identifizierung und Zugriff wichtig</a:t>
            </a:r>
          </a:p>
          <a:p>
            <a:pPr lvl="1"/>
            <a:r>
              <a:rPr lang="de-CH" dirty="0" smtClean="0"/>
              <a:t>Haupttitel mit Fehler, korrigierte Form als abweichenden Titel erfassen</a:t>
            </a:r>
          </a:p>
          <a:p>
            <a:pPr lvl="1"/>
            <a:endParaRPr lang="de-CH" sz="2200" dirty="0" smtClean="0"/>
          </a:p>
          <a:p>
            <a:pPr lvl="1"/>
            <a:endParaRPr lang="de-CH" sz="2200" dirty="0" smtClean="0"/>
          </a:p>
          <a:p>
            <a:pPr lvl="1"/>
            <a:endParaRPr lang="de-CH" sz="2200" dirty="0"/>
          </a:p>
          <a:p>
            <a:pPr lvl="1"/>
            <a:endParaRPr lang="de-CH" sz="2200" dirty="0"/>
          </a:p>
          <a:p>
            <a:r>
              <a:rPr lang="de-CH" dirty="0" smtClean="0"/>
              <a:t>Ausnahme fortlaufende und integrierende Ressourcen</a:t>
            </a:r>
          </a:p>
          <a:p>
            <a:pPr lvl="1"/>
            <a:r>
              <a:rPr lang="de-CH" dirty="0" smtClean="0"/>
              <a:t>Haupttitel in korrigierter Form</a:t>
            </a:r>
          </a:p>
          <a:p>
            <a:pPr lvl="1"/>
            <a:r>
              <a:rPr lang="de-CH" dirty="0" smtClean="0"/>
              <a:t>Anmerkung, die Titel wie in Informationsquelle wiedergibt</a:t>
            </a:r>
          </a:p>
          <a:p>
            <a:pPr marL="0" indent="0">
              <a:buNone/>
            </a:pPr>
            <a:endParaRPr lang="de-CH" sz="2600" dirty="0" smtClean="0"/>
          </a:p>
          <a:p>
            <a:endParaRPr lang="de-CH" sz="2600" dirty="0"/>
          </a:p>
          <a:p>
            <a:endParaRPr lang="de-CH" sz="2600" dirty="0" smtClean="0"/>
          </a:p>
          <a:p>
            <a:endParaRPr lang="de-CH" sz="2600" dirty="0"/>
          </a:p>
          <a:p>
            <a:endParaRPr lang="de-CH" sz="2600" dirty="0" smtClean="0"/>
          </a:p>
          <a:p>
            <a:pPr marL="0" indent="0">
              <a:buNone/>
            </a:pPr>
            <a:endParaRPr lang="de-CH" dirty="0" smtClean="0"/>
          </a:p>
          <a:p>
            <a:endParaRPr lang="de-CH" sz="2800"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53</a:t>
            </a:fld>
            <a:endParaRPr lang="de-DE">
              <a:solidFill>
                <a:prstClr val="black">
                  <a:tint val="75000"/>
                </a:prstClr>
              </a:solidFill>
            </a:endParaRPr>
          </a:p>
        </p:txBody>
      </p:sp>
      <p:sp>
        <p:nvSpPr>
          <p:cNvPr id="9" name="Titel 1"/>
          <p:cNvSpPr>
            <a:spLocks noGrp="1"/>
          </p:cNvSpPr>
          <p:nvPr>
            <p:ph type="title"/>
          </p:nvPr>
        </p:nvSpPr>
        <p:spPr>
          <a:xfrm>
            <a:off x="251520" y="183778"/>
            <a:ext cx="8640960" cy="508918"/>
          </a:xfrm>
        </p:spPr>
        <p:txBody>
          <a:bodyPr/>
          <a:lstStyle/>
          <a:p>
            <a:r>
              <a:rPr lang="de-DE" dirty="0"/>
              <a:t>Fehler (RDA </a:t>
            </a:r>
            <a:r>
              <a:rPr lang="de-DE" dirty="0" smtClean="0"/>
              <a:t>1.7.9)</a:t>
            </a:r>
            <a:endParaRPr lang="de-DE" dirty="0"/>
          </a:p>
        </p:txBody>
      </p:sp>
      <p:sp>
        <p:nvSpPr>
          <p:cNvPr id="7"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94637464"/>
              </p:ext>
            </p:extLst>
          </p:nvPr>
        </p:nvGraphicFramePr>
        <p:xfrm>
          <a:off x="683568" y="3356992"/>
          <a:ext cx="7560840" cy="1193800"/>
        </p:xfrm>
        <a:graphic>
          <a:graphicData uri="http://schemas.openxmlformats.org/drawingml/2006/table">
            <a:tbl>
              <a:tblPr firstRow="1" bandRow="1">
                <a:tableStyleId>{5C22544A-7EE6-4342-B048-85BDC9FD1C3A}</a:tableStyleId>
              </a:tblPr>
              <a:tblGrid>
                <a:gridCol w="2160240"/>
                <a:gridCol w="5400600"/>
              </a:tblGrid>
              <a:tr h="370840">
                <a:tc>
                  <a:txBody>
                    <a:bodyPr/>
                    <a:lstStyle/>
                    <a:p>
                      <a:r>
                        <a:rPr lang="de-CH" sz="1600" b="0" dirty="0" smtClean="0">
                          <a:latin typeface="Verdana" pitchFamily="34" charset="0"/>
                          <a:ea typeface="Verdana" pitchFamily="34" charset="0"/>
                          <a:cs typeface="Verdana" pitchFamily="34" charset="0"/>
                        </a:rPr>
                        <a:t>Informationsquelle</a:t>
                      </a:r>
                      <a:endParaRPr lang="de-CH" sz="1600" b="0" dirty="0">
                        <a:latin typeface="Verdana" pitchFamily="34" charset="0"/>
                        <a:ea typeface="Verdana" pitchFamily="34" charset="0"/>
                        <a:cs typeface="Verdana" pitchFamily="34" charset="0"/>
                      </a:endParaRPr>
                    </a:p>
                  </a:txBody>
                  <a:tcPr/>
                </a:tc>
                <a:tc>
                  <a:txBody>
                    <a:bodyPr/>
                    <a:lstStyle/>
                    <a:p>
                      <a:r>
                        <a:rPr lang="de-CH" sz="1600" b="0" dirty="0" smtClean="0">
                          <a:latin typeface="Verdana" pitchFamily="34" charset="0"/>
                          <a:ea typeface="Verdana" pitchFamily="34" charset="0"/>
                          <a:cs typeface="Verdana" pitchFamily="34" charset="0"/>
                        </a:rPr>
                        <a:t>Erfassung</a:t>
                      </a:r>
                      <a:endParaRPr lang="de-CH" sz="1600" b="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Verdana" pitchFamily="34" charset="0"/>
                          <a:ea typeface="Verdana" pitchFamily="34" charset="0"/>
                          <a:cs typeface="Verdana" pitchFamily="34" charset="0"/>
                        </a:rPr>
                        <a:t>An </a:t>
                      </a:r>
                      <a:r>
                        <a:rPr lang="en-US" sz="1600" kern="1200" dirty="0" err="1" smtClean="0">
                          <a:solidFill>
                            <a:schemeClr val="dk1"/>
                          </a:solidFill>
                          <a:effectLst/>
                          <a:latin typeface="Verdana" pitchFamily="34" charset="0"/>
                          <a:ea typeface="Verdana" pitchFamily="34" charset="0"/>
                          <a:cs typeface="Verdana" pitchFamily="34" charset="0"/>
                        </a:rPr>
                        <a:t>Introdution</a:t>
                      </a:r>
                      <a:r>
                        <a:rPr lang="en-US" sz="1600" kern="1200" dirty="0" smtClean="0">
                          <a:solidFill>
                            <a:schemeClr val="dk1"/>
                          </a:solidFill>
                          <a:effectLst/>
                          <a:latin typeface="Verdana" pitchFamily="34" charset="0"/>
                          <a:ea typeface="Verdana" pitchFamily="34" charset="0"/>
                          <a:cs typeface="Verdana" pitchFamily="34" charset="0"/>
                        </a:rPr>
                        <a:t> to Wavelet Analysis</a:t>
                      </a:r>
                      <a:endParaRPr lang="de-CH" sz="1600" dirty="0" smtClean="0">
                        <a:latin typeface="Verdana" pitchFamily="34" charset="0"/>
                        <a:ea typeface="Verdana" pitchFamily="34" charset="0"/>
                        <a:cs typeface="Verdana" pitchFamily="34" charset="0"/>
                      </a:endParaRPr>
                    </a:p>
                  </a:txBody>
                  <a:tcPr/>
                </a:tc>
                <a:tc>
                  <a:txBody>
                    <a:bodyPr/>
                    <a:lstStyle/>
                    <a:p>
                      <a:r>
                        <a:rPr lang="de-CH" sz="1600" dirty="0" smtClean="0">
                          <a:latin typeface="Verdana" pitchFamily="34" charset="0"/>
                          <a:ea typeface="Verdana" pitchFamily="34" charset="0"/>
                          <a:cs typeface="Verdana" pitchFamily="34" charset="0"/>
                        </a:rPr>
                        <a:t>Haupttitel: </a:t>
                      </a:r>
                      <a:r>
                        <a:rPr lang="de-CH" sz="1600" kern="1200" dirty="0" smtClean="0">
                          <a:solidFill>
                            <a:schemeClr val="dk1"/>
                          </a:solidFill>
                          <a:effectLst/>
                          <a:latin typeface="Verdana" pitchFamily="34" charset="0"/>
                          <a:ea typeface="Verdana" pitchFamily="34" charset="0"/>
                          <a:cs typeface="Verdana" pitchFamily="34" charset="0"/>
                        </a:rPr>
                        <a:t>An </a:t>
                      </a:r>
                      <a:r>
                        <a:rPr lang="de-CH" sz="1600" kern="1200" dirty="0" err="1" smtClean="0">
                          <a:solidFill>
                            <a:schemeClr val="dk1"/>
                          </a:solidFill>
                          <a:effectLst/>
                          <a:latin typeface="Verdana" pitchFamily="34" charset="0"/>
                          <a:ea typeface="Verdana" pitchFamily="34" charset="0"/>
                          <a:cs typeface="Verdana" pitchFamily="34" charset="0"/>
                        </a:rPr>
                        <a:t>introdution</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to</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wavelet</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analysis</a:t>
                      </a:r>
                      <a:endParaRPr lang="de-CH" sz="16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Verdana" pitchFamily="34" charset="0"/>
                          <a:ea typeface="Verdana" pitchFamily="34" charset="0"/>
                          <a:cs typeface="Verdana" pitchFamily="34" charset="0"/>
                        </a:rPr>
                        <a:t>Abweichender Titel: </a:t>
                      </a:r>
                      <a:r>
                        <a:rPr lang="de-CH" sz="1600" kern="1200" dirty="0" smtClean="0">
                          <a:solidFill>
                            <a:schemeClr val="dk1"/>
                          </a:solidFill>
                          <a:effectLst/>
                          <a:latin typeface="Verdana" pitchFamily="34" charset="0"/>
                          <a:ea typeface="Verdana" pitchFamily="34" charset="0"/>
                          <a:cs typeface="Verdana" pitchFamily="34" charset="0"/>
                        </a:rPr>
                        <a:t>An </a:t>
                      </a:r>
                      <a:r>
                        <a:rPr lang="de-CH" sz="1600" kern="1200" dirty="0" err="1" smtClean="0">
                          <a:solidFill>
                            <a:schemeClr val="dk1"/>
                          </a:solidFill>
                          <a:effectLst/>
                          <a:latin typeface="Verdana" pitchFamily="34" charset="0"/>
                          <a:ea typeface="Verdana" pitchFamily="34" charset="0"/>
                          <a:cs typeface="Verdana" pitchFamily="34" charset="0"/>
                        </a:rPr>
                        <a:t>introduction</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to</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wavelet</a:t>
                      </a:r>
                      <a:r>
                        <a:rPr lang="de-CH" sz="1600" kern="1200" dirty="0" smtClean="0">
                          <a:solidFill>
                            <a:schemeClr val="dk1"/>
                          </a:solidFill>
                          <a:effectLst/>
                          <a:latin typeface="Verdana" pitchFamily="34" charset="0"/>
                          <a:ea typeface="Verdana" pitchFamily="34" charset="0"/>
                          <a:cs typeface="Verdana" pitchFamily="34" charset="0"/>
                        </a:rPr>
                        <a:t> </a:t>
                      </a:r>
                      <a:r>
                        <a:rPr lang="de-CH" sz="1600" kern="1200" dirty="0" err="1" smtClean="0">
                          <a:solidFill>
                            <a:schemeClr val="dk1"/>
                          </a:solidFill>
                          <a:effectLst/>
                          <a:latin typeface="Verdana" pitchFamily="34" charset="0"/>
                          <a:ea typeface="Verdana" pitchFamily="34" charset="0"/>
                          <a:cs typeface="Verdana" pitchFamily="34" charset="0"/>
                        </a:rPr>
                        <a:t>analysis</a:t>
                      </a:r>
                      <a:endParaRPr lang="de-CH" sz="1600" dirty="0" smtClean="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742206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in Ziffern oder Wörtern (RDA 1.8)</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Zahlen </a:t>
            </a:r>
            <a:r>
              <a:rPr lang="de-DE" dirty="0"/>
              <a:t>werden in </a:t>
            </a:r>
            <a:r>
              <a:rPr lang="de-DE" b="1" dirty="0"/>
              <a:t>übertragenen</a:t>
            </a:r>
            <a:r>
              <a:rPr lang="de-DE" dirty="0"/>
              <a:t> Elementen so übernommen, wie sie in der Informationsquelle </a:t>
            </a:r>
            <a:r>
              <a:rPr lang="de-DE" dirty="0" smtClean="0"/>
              <a:t>erscheinen</a:t>
            </a:r>
            <a:br>
              <a:rPr lang="de-DE" dirty="0" smtClean="0"/>
            </a:br>
            <a:endParaRPr lang="de-DE" dirty="0" smtClean="0"/>
          </a:p>
          <a:p>
            <a:endParaRPr lang="de-DE" dirty="0" smtClean="0"/>
          </a:p>
          <a:p>
            <a:endParaRPr lang="de-DE" dirty="0" smtClean="0"/>
          </a:p>
          <a:p>
            <a:endParaRPr lang="de-DE" dirty="0" smtClean="0"/>
          </a:p>
          <a:p>
            <a:endParaRPr lang="de-DE" dirty="0" smtClean="0"/>
          </a:p>
          <a:p>
            <a:pPr marL="0" indent="0">
              <a:buNone/>
            </a:pPr>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54</a:t>
            </a:fld>
            <a:endParaRPr lang="de-DE">
              <a:solidFill>
                <a:prstClr val="black">
                  <a:tint val="75000"/>
                </a:prstClr>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75897585"/>
              </p:ext>
            </p:extLst>
          </p:nvPr>
        </p:nvGraphicFramePr>
        <p:xfrm>
          <a:off x="683568" y="2972544"/>
          <a:ext cx="7848872" cy="1752600"/>
        </p:xfrm>
        <a:graphic>
          <a:graphicData uri="http://schemas.openxmlformats.org/drawingml/2006/table">
            <a:tbl>
              <a:tblPr firstRow="1" bandRow="1">
                <a:tableStyleId>{5C22544A-7EE6-4342-B048-85BDC9FD1C3A}</a:tableStyleId>
              </a:tblPr>
              <a:tblGrid>
                <a:gridCol w="3240360"/>
                <a:gridCol w="4608512"/>
              </a:tblGrid>
              <a:tr h="370840">
                <a:tc>
                  <a:txBody>
                    <a:bodyPr/>
                    <a:lstStyle/>
                    <a:p>
                      <a:r>
                        <a:rPr lang="de-DE" b="0" dirty="0" smtClean="0">
                          <a:solidFill>
                            <a:schemeClr val="bg1"/>
                          </a:solidFill>
                          <a:latin typeface="Verdana" pitchFamily="34" charset="0"/>
                          <a:ea typeface="Verdana" pitchFamily="34" charset="0"/>
                          <a:cs typeface="Verdana" pitchFamily="34" charset="0"/>
                        </a:rPr>
                        <a:t>Informationsquelle</a:t>
                      </a:r>
                      <a:endParaRPr lang="de-DE" b="0" dirty="0">
                        <a:solidFill>
                          <a:schemeClr val="bg1"/>
                        </a:solidFill>
                        <a:latin typeface="Verdana" pitchFamily="34" charset="0"/>
                        <a:ea typeface="Verdana" pitchFamily="34" charset="0"/>
                        <a:cs typeface="Verdana" pitchFamily="34" charset="0"/>
                      </a:endParaRPr>
                    </a:p>
                  </a:txBody>
                  <a:tcPr/>
                </a:tc>
                <a:tc>
                  <a:txBody>
                    <a:bodyPr/>
                    <a:lstStyle/>
                    <a:p>
                      <a:r>
                        <a:rPr lang="de-DE" b="0" dirty="0" smtClean="0">
                          <a:latin typeface="Verdana" pitchFamily="34" charset="0"/>
                          <a:ea typeface="Verdana" pitchFamily="34" charset="0"/>
                          <a:cs typeface="Verdana" pitchFamily="34" charset="0"/>
                        </a:rPr>
                        <a:t>Erfassung Haupttitel</a:t>
                      </a:r>
                      <a:endParaRPr lang="de-DE" b="0" dirty="0">
                        <a:latin typeface="Verdana" pitchFamily="34" charset="0"/>
                        <a:ea typeface="Verdana" pitchFamily="34" charset="0"/>
                        <a:cs typeface="Verdana" pitchFamily="34" charset="0"/>
                      </a:endParaRPr>
                    </a:p>
                  </a:txBody>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99 Tatsachen über Ihr Gedächtnis</a:t>
                      </a:r>
                      <a:endParaRPr lang="de-DE" dirty="0">
                        <a:latin typeface="Verdana" pitchFamily="34" charset="0"/>
                        <a:ea typeface="Verdana" pitchFamily="34" charset="0"/>
                        <a:cs typeface="Verdana"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99 Tatsachen über Ihr Gedächtnis</a:t>
                      </a:r>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txBody>
                  <a:tcPr>
                    <a:solidFill>
                      <a:srgbClr val="D0D8E8"/>
                    </a:solidFill>
                  </a:tcPr>
                </a:tc>
              </a:tr>
              <a:tr h="370840">
                <a:tc>
                  <a:txBody>
                    <a:bodyPr/>
                    <a:lstStyle/>
                    <a:p>
                      <a:r>
                        <a:rPr lang="de-DE" b="0" dirty="0" smtClean="0">
                          <a:solidFill>
                            <a:schemeClr val="bg1"/>
                          </a:solidFill>
                          <a:latin typeface="Verdana" pitchFamily="34" charset="0"/>
                          <a:ea typeface="Verdana" pitchFamily="34" charset="0"/>
                          <a:cs typeface="Verdana" pitchFamily="34" charset="0"/>
                        </a:rPr>
                        <a:t>Informationsquelle</a:t>
                      </a:r>
                      <a:endParaRPr lang="de-DE" b="0" dirty="0">
                        <a:solidFill>
                          <a:schemeClr val="bg1"/>
                        </a:solidFill>
                        <a:latin typeface="Verdana" pitchFamily="34" charset="0"/>
                        <a:ea typeface="Verdana" pitchFamily="34" charset="0"/>
                        <a:cs typeface="Verdana" pitchFamily="34" charset="0"/>
                      </a:endParaRPr>
                    </a:p>
                  </a:txBody>
                  <a:tcPr>
                    <a:solidFill>
                      <a:schemeClr val="accent1"/>
                    </a:solidFill>
                  </a:tcPr>
                </a:tc>
                <a:tc>
                  <a:txBody>
                    <a:bodyPr/>
                    <a:lstStyle/>
                    <a:p>
                      <a:r>
                        <a:rPr lang="de-DE" b="0" dirty="0" smtClean="0">
                          <a:solidFill>
                            <a:schemeClr val="bg1"/>
                          </a:solidFill>
                          <a:latin typeface="Verdana" pitchFamily="34" charset="0"/>
                          <a:ea typeface="Verdana" pitchFamily="34" charset="0"/>
                          <a:cs typeface="Verdana" pitchFamily="34" charset="0"/>
                        </a:rPr>
                        <a:t>Erfassung Ausgabebezeichnung</a:t>
                      </a:r>
                      <a:endParaRPr lang="de-DE" b="0" dirty="0">
                        <a:solidFill>
                          <a:schemeClr val="bg1"/>
                        </a:solidFill>
                        <a:latin typeface="Verdana" pitchFamily="34" charset="0"/>
                        <a:ea typeface="Verdana" pitchFamily="34" charset="0"/>
                        <a:cs typeface="Verdana" pitchFamily="34" charset="0"/>
                      </a:endParaRPr>
                    </a:p>
                  </a:txBody>
                  <a:tcPr>
                    <a:solidFill>
                      <a:schemeClr val="accent1"/>
                    </a:solidFill>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Zweite Auflage</a:t>
                      </a:r>
                      <a:endParaRPr lang="de-DE" dirty="0">
                        <a:latin typeface="Verdana" pitchFamily="34" charset="0"/>
                        <a:ea typeface="Verdana" pitchFamily="34" charset="0"/>
                        <a:cs typeface="Verdana"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Zweite Auflage</a:t>
                      </a:r>
                      <a:endParaRPr lang="de-DE" dirty="0" smtClean="0">
                        <a:latin typeface="Verdana" pitchFamily="34" charset="0"/>
                        <a:ea typeface="Verdana" pitchFamily="34" charset="0"/>
                        <a:cs typeface="Verdana" pitchFamily="34" charset="0"/>
                      </a:endParaRPr>
                    </a:p>
                  </a:txBody>
                  <a:tcPr>
                    <a:solidFill>
                      <a:srgbClr val="E9EDF4"/>
                    </a:solidFill>
                  </a:tcPr>
                </a:tc>
              </a:tr>
            </a:tbl>
          </a:graphicData>
        </a:graphic>
      </p:graphicFrame>
    </p:spTree>
    <p:extLst>
      <p:ext uri="{BB962C8B-B14F-4D97-AF65-F5344CB8AC3E}">
        <p14:creationId xmlns:p14="http://schemas.microsoft.com/office/powerpoint/2010/main" val="2359501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in Ziffern oder Wörtern (RDA 1.8)</a:t>
            </a:r>
          </a:p>
        </p:txBody>
      </p:sp>
      <p:sp>
        <p:nvSpPr>
          <p:cNvPr id="3" name="Textplatzhalter 2"/>
          <p:cNvSpPr>
            <a:spLocks noGrp="1"/>
          </p:cNvSpPr>
          <p:nvPr>
            <p:ph type="body" sz="quarter" idx="13"/>
          </p:nvPr>
        </p:nvSpPr>
        <p:spPr/>
        <p:txBody>
          <a:bodyPr wrap="square"/>
          <a:lstStyle/>
          <a:p>
            <a:r>
              <a:rPr lang="de-DE" dirty="0" smtClean="0"/>
              <a:t>Beim Erfassen von Zahlen gelten für folgende Elemente spezifische Richtlinien</a:t>
            </a:r>
          </a:p>
          <a:p>
            <a:pPr lvl="1"/>
            <a:r>
              <a:rPr lang="de-CH" dirty="0"/>
              <a:t>Bezeichnung (alphanumerisch oder chronologisch) der ersten/letzten Ausgabe oder des </a:t>
            </a:r>
            <a:r>
              <a:rPr lang="de-CH" dirty="0" smtClean="0"/>
              <a:t>ersten/letzten</a:t>
            </a:r>
            <a:br>
              <a:rPr lang="de-CH" dirty="0" smtClean="0"/>
            </a:br>
            <a:r>
              <a:rPr lang="de-CH" dirty="0" smtClean="0"/>
              <a:t>Teils </a:t>
            </a:r>
            <a:r>
              <a:rPr lang="de-CH" dirty="0"/>
              <a:t>der </a:t>
            </a:r>
            <a:r>
              <a:rPr lang="de-CH" dirty="0" smtClean="0"/>
              <a:t>Folge</a:t>
            </a:r>
            <a:endParaRPr lang="de-DE" dirty="0" smtClean="0"/>
          </a:p>
          <a:p>
            <a:pPr lvl="1"/>
            <a:r>
              <a:rPr lang="de-CH" dirty="0"/>
              <a:t>Entstehungs-, </a:t>
            </a:r>
            <a:r>
              <a:rPr lang="de-CH" dirty="0" smtClean="0"/>
              <a:t>Erscheinungs-</a:t>
            </a:r>
            <a:r>
              <a:rPr lang="de-CH" dirty="0"/>
              <a:t>, Vertriebs-, Herstellungs- und Copyrightdatum</a:t>
            </a:r>
          </a:p>
          <a:p>
            <a:pPr lvl="1"/>
            <a:r>
              <a:rPr lang="de-CH" dirty="0"/>
              <a:t>Zählung innerhalb der </a:t>
            </a:r>
            <a:r>
              <a:rPr lang="de-CH" dirty="0" smtClean="0"/>
              <a:t>Reihe/Unterreihe</a:t>
            </a:r>
          </a:p>
          <a:p>
            <a:pPr lvl="1"/>
            <a:r>
              <a:rPr lang="de-CH" dirty="0" smtClean="0"/>
              <a:t>Jahr der Verleihung des Grades</a:t>
            </a:r>
          </a:p>
          <a:p>
            <a:endParaRPr lang="de-CH" dirty="0"/>
          </a:p>
          <a:p>
            <a:r>
              <a:rPr lang="de-DE" dirty="0" smtClean="0"/>
              <a:t>Die folgenden zwei Folien erläutern die spezifischen Richtlinien</a:t>
            </a:r>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55</a:t>
            </a:fld>
            <a:endParaRPr lang="de-DE">
              <a:solidFill>
                <a:prstClr val="black">
                  <a:tint val="75000"/>
                </a:prstClr>
              </a:solidFill>
            </a:endParaRPr>
          </a:p>
        </p:txBody>
      </p:sp>
    </p:spTree>
    <p:extLst>
      <p:ext uri="{BB962C8B-B14F-4D97-AF65-F5344CB8AC3E}">
        <p14:creationId xmlns:p14="http://schemas.microsoft.com/office/powerpoint/2010/main" val="2576726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in Ziffern oder Wörtern (RDA 1.8)</a:t>
            </a:r>
          </a:p>
        </p:txBody>
      </p:sp>
      <p:sp>
        <p:nvSpPr>
          <p:cNvPr id="3" name="Textplatzhalter 2"/>
          <p:cNvSpPr>
            <a:spLocks noGrp="1"/>
          </p:cNvSpPr>
          <p:nvPr>
            <p:ph type="body" sz="quarter" idx="13"/>
          </p:nvPr>
        </p:nvSpPr>
        <p:spPr/>
        <p:txBody>
          <a:bodyPr wrap="square"/>
          <a:lstStyle/>
          <a:p>
            <a:r>
              <a:rPr lang="de-CH" dirty="0" smtClean="0"/>
              <a:t>Als Ziffern geschriebene Zahlen werden </a:t>
            </a:r>
            <a:r>
              <a:rPr lang="de-CH" dirty="0"/>
              <a:t>in Form von arabischen Ziffern </a:t>
            </a:r>
            <a:r>
              <a:rPr lang="de-CH" dirty="0" smtClean="0"/>
              <a:t>erfasst</a:t>
            </a:r>
          </a:p>
          <a:p>
            <a:endParaRPr lang="de-CH" dirty="0"/>
          </a:p>
          <a:p>
            <a:endParaRPr lang="de-CH" dirty="0" smtClean="0"/>
          </a:p>
          <a:p>
            <a:endParaRPr lang="de-CH" dirty="0"/>
          </a:p>
          <a:p>
            <a:endParaRPr lang="de-CH" dirty="0" smtClean="0"/>
          </a:p>
          <a:p>
            <a:endParaRPr lang="de-CH" dirty="0"/>
          </a:p>
          <a:p>
            <a:r>
              <a:rPr lang="de-CH" dirty="0"/>
              <a:t>Als Wörter geschriebene Zahlen werden durch arabische Ziffern ersetzt</a:t>
            </a:r>
          </a:p>
          <a:p>
            <a:pPr marL="0" indent="0">
              <a:buNone/>
            </a:pPr>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56</a:t>
            </a:fld>
            <a:endParaRPr lang="de-DE">
              <a:solidFill>
                <a:prstClr val="black">
                  <a:tint val="75000"/>
                </a:prst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3590434576"/>
              </p:ext>
            </p:extLst>
          </p:nvPr>
        </p:nvGraphicFramePr>
        <p:xfrm>
          <a:off x="683568" y="1945640"/>
          <a:ext cx="7848872" cy="1483360"/>
        </p:xfrm>
        <a:graphic>
          <a:graphicData uri="http://schemas.openxmlformats.org/drawingml/2006/table">
            <a:tbl>
              <a:tblPr firstRow="1" bandRow="1">
                <a:tableStyleId>{5C22544A-7EE6-4342-B048-85BDC9FD1C3A}</a:tableStyleId>
              </a:tblPr>
              <a:tblGrid>
                <a:gridCol w="3096344"/>
                <a:gridCol w="4752528"/>
              </a:tblGrid>
              <a:tr h="370840">
                <a:tc>
                  <a:txBody>
                    <a:bodyPr/>
                    <a:lstStyle/>
                    <a:p>
                      <a:r>
                        <a:rPr lang="de-DE" b="0" dirty="0" smtClean="0">
                          <a:solidFill>
                            <a:schemeClr val="bg1"/>
                          </a:solidFill>
                          <a:latin typeface="Verdana" pitchFamily="34" charset="0"/>
                          <a:ea typeface="Verdana" pitchFamily="34" charset="0"/>
                          <a:cs typeface="Verdana" pitchFamily="34" charset="0"/>
                        </a:rPr>
                        <a:t>Informationsquelle</a:t>
                      </a:r>
                      <a:endParaRPr lang="de-DE" b="0" dirty="0">
                        <a:solidFill>
                          <a:schemeClr val="bg1"/>
                        </a:solidFill>
                        <a:latin typeface="Verdana" pitchFamily="34" charset="0"/>
                        <a:ea typeface="Verdana" pitchFamily="34" charset="0"/>
                        <a:cs typeface="Verdana" pitchFamily="34" charset="0"/>
                      </a:endParaRPr>
                    </a:p>
                  </a:txBody>
                  <a:tcPr/>
                </a:tc>
                <a:tc>
                  <a:txBody>
                    <a:bodyPr/>
                    <a:lstStyle/>
                    <a:p>
                      <a:r>
                        <a:rPr lang="de-DE" b="0" dirty="0" smtClean="0">
                          <a:latin typeface="Verdana" pitchFamily="34" charset="0"/>
                          <a:ea typeface="Verdana" pitchFamily="34" charset="0"/>
                          <a:cs typeface="Verdana" pitchFamily="34" charset="0"/>
                        </a:rPr>
                        <a:t>Erfassung Zählung innerhalb Reihe</a:t>
                      </a:r>
                      <a:endParaRPr lang="de-DE" b="0" dirty="0">
                        <a:latin typeface="Verdana" pitchFamily="34" charset="0"/>
                        <a:ea typeface="Verdana" pitchFamily="34" charset="0"/>
                        <a:cs typeface="Verdana" pitchFamily="34" charset="0"/>
                      </a:endParaRPr>
                    </a:p>
                  </a:txBody>
                  <a:tcPr/>
                </a:tc>
              </a:tr>
              <a:tr h="370840">
                <a:tc>
                  <a:txBody>
                    <a:bodyPr/>
                    <a:lstStyle/>
                    <a:p>
                      <a:r>
                        <a:rPr lang="de-CH" dirty="0" err="1" smtClean="0">
                          <a:latin typeface="Verdana" panose="020B0604030504040204" pitchFamily="34" charset="0"/>
                          <a:ea typeface="Verdana" panose="020B0604030504040204" pitchFamily="34" charset="0"/>
                          <a:cs typeface="Verdana" panose="020B0604030504040204" pitchFamily="34" charset="0"/>
                        </a:rPr>
                        <a:t>tome</a:t>
                      </a:r>
                      <a:r>
                        <a:rPr lang="de-CH" dirty="0" smtClean="0">
                          <a:latin typeface="Verdana" panose="020B0604030504040204" pitchFamily="34" charset="0"/>
                          <a:ea typeface="Verdana" panose="020B0604030504040204" pitchFamily="34" charset="0"/>
                          <a:cs typeface="Verdana" panose="020B0604030504040204" pitchFamily="34" charset="0"/>
                        </a:rPr>
                        <a:t> III</a:t>
                      </a:r>
                      <a:endParaRPr lang="de-DE" dirty="0">
                        <a:latin typeface="Verdana" pitchFamily="34" charset="0"/>
                        <a:ea typeface="Verdana" pitchFamily="34" charset="0"/>
                        <a:cs typeface="Verdana"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err="1" smtClean="0">
                          <a:latin typeface="Verdana" panose="020B0604030504040204" pitchFamily="34" charset="0"/>
                          <a:ea typeface="Verdana" panose="020B0604030504040204" pitchFamily="34" charset="0"/>
                          <a:cs typeface="Verdana" panose="020B0604030504040204" pitchFamily="34" charset="0"/>
                        </a:rPr>
                        <a:t>tome</a:t>
                      </a:r>
                      <a:r>
                        <a:rPr lang="de-CH" dirty="0" smtClean="0">
                          <a:latin typeface="Verdana" panose="020B0604030504040204" pitchFamily="34" charset="0"/>
                          <a:ea typeface="Verdana" panose="020B0604030504040204" pitchFamily="34" charset="0"/>
                          <a:cs typeface="Verdana" panose="020B0604030504040204" pitchFamily="34" charset="0"/>
                        </a:rPr>
                        <a:t> 3</a:t>
                      </a:r>
                      <a:endParaRPr lang="de-DE" dirty="0" smtClean="0">
                        <a:latin typeface="Verdana" pitchFamily="34" charset="0"/>
                        <a:ea typeface="Verdana" pitchFamily="34" charset="0"/>
                        <a:cs typeface="Verdana" pitchFamily="34" charset="0"/>
                      </a:endParaRPr>
                    </a:p>
                  </a:txBody>
                  <a:tcPr>
                    <a:solidFill>
                      <a:srgbClr val="D0D8E8"/>
                    </a:solidFill>
                  </a:tcPr>
                </a:tc>
              </a:tr>
              <a:tr h="370840">
                <a:tc>
                  <a:txBody>
                    <a:bodyPr/>
                    <a:lstStyle/>
                    <a:p>
                      <a:r>
                        <a:rPr lang="de-DE" b="0" dirty="0" smtClean="0">
                          <a:solidFill>
                            <a:schemeClr val="bg1"/>
                          </a:solidFill>
                          <a:latin typeface="Verdana" pitchFamily="34" charset="0"/>
                          <a:ea typeface="Verdana" pitchFamily="34" charset="0"/>
                          <a:cs typeface="Verdana" pitchFamily="34" charset="0"/>
                        </a:rPr>
                        <a:t>Informationsquelle</a:t>
                      </a:r>
                      <a:endParaRPr lang="de-DE" b="0" dirty="0">
                        <a:solidFill>
                          <a:schemeClr val="bg1"/>
                        </a:solidFill>
                        <a:latin typeface="Verdana" pitchFamily="34" charset="0"/>
                        <a:ea typeface="Verdana" pitchFamily="34" charset="0"/>
                        <a:cs typeface="Verdana" pitchFamily="34" charset="0"/>
                      </a:endParaRPr>
                    </a:p>
                  </a:txBody>
                  <a:tcPr>
                    <a:solidFill>
                      <a:schemeClr val="accent1"/>
                    </a:solidFill>
                  </a:tcPr>
                </a:tc>
                <a:tc>
                  <a:txBody>
                    <a:bodyPr/>
                    <a:lstStyle/>
                    <a:p>
                      <a:r>
                        <a:rPr lang="de-DE" b="0" dirty="0" smtClean="0">
                          <a:solidFill>
                            <a:schemeClr val="bg1"/>
                          </a:solidFill>
                          <a:latin typeface="Verdana" pitchFamily="34" charset="0"/>
                          <a:ea typeface="Verdana" pitchFamily="34" charset="0"/>
                          <a:cs typeface="Verdana" pitchFamily="34" charset="0"/>
                        </a:rPr>
                        <a:t>Erfassung Erscheinungsdatum</a:t>
                      </a:r>
                      <a:endParaRPr lang="de-DE" b="0" dirty="0">
                        <a:solidFill>
                          <a:schemeClr val="bg1"/>
                        </a:solidFill>
                        <a:latin typeface="Verdana" pitchFamily="34" charset="0"/>
                        <a:ea typeface="Verdana" pitchFamily="34" charset="0"/>
                        <a:cs typeface="Verdana" pitchFamily="34" charset="0"/>
                      </a:endParaRPr>
                    </a:p>
                  </a:txBody>
                  <a:tcPr>
                    <a:solidFill>
                      <a:schemeClr val="accent1"/>
                    </a:solidFill>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MCMLXXVII</a:t>
                      </a:r>
                      <a:endParaRPr lang="de-DE" dirty="0">
                        <a:latin typeface="Verdana" pitchFamily="34" charset="0"/>
                        <a:ea typeface="Verdana" pitchFamily="34" charset="0"/>
                        <a:cs typeface="Verdana" pitchFamily="34" charset="0"/>
                      </a:endParaRP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1977</a:t>
                      </a:r>
                      <a:endParaRPr lang="de-DE" dirty="0" smtClean="0">
                        <a:latin typeface="Verdana" pitchFamily="34" charset="0"/>
                        <a:ea typeface="Verdana" pitchFamily="34" charset="0"/>
                        <a:cs typeface="Verdana" pitchFamily="34" charset="0"/>
                      </a:endParaRPr>
                    </a:p>
                  </a:txBody>
                  <a:tcPr>
                    <a:solidFill>
                      <a:srgbClr val="E9EDF4"/>
                    </a:solidFill>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178260443"/>
              </p:ext>
            </p:extLst>
          </p:nvPr>
        </p:nvGraphicFramePr>
        <p:xfrm>
          <a:off x="611560" y="4969976"/>
          <a:ext cx="7978487" cy="741680"/>
        </p:xfrm>
        <a:graphic>
          <a:graphicData uri="http://schemas.openxmlformats.org/drawingml/2006/table">
            <a:tbl>
              <a:tblPr firstRow="1" bandRow="1">
                <a:tableStyleId>{5C22544A-7EE6-4342-B048-85BDC9FD1C3A}</a:tableStyleId>
              </a:tblPr>
              <a:tblGrid>
                <a:gridCol w="3226487"/>
                <a:gridCol w="4752000"/>
              </a:tblGrid>
              <a:tr h="370840">
                <a:tc>
                  <a:txBody>
                    <a:bodyPr/>
                    <a:lstStyle/>
                    <a:p>
                      <a:r>
                        <a:rPr lang="de-DE" b="0" dirty="0" smtClean="0">
                          <a:solidFill>
                            <a:schemeClr val="bg1"/>
                          </a:solidFill>
                          <a:latin typeface="Verdana" pitchFamily="34" charset="0"/>
                          <a:ea typeface="Verdana" pitchFamily="34" charset="0"/>
                          <a:cs typeface="Verdana" pitchFamily="34" charset="0"/>
                        </a:rPr>
                        <a:t>Informationsquelle</a:t>
                      </a:r>
                      <a:endParaRPr lang="de-DE" b="0" dirty="0">
                        <a:solidFill>
                          <a:schemeClr val="bg1"/>
                        </a:solidFill>
                        <a:latin typeface="Verdana" pitchFamily="34" charset="0"/>
                        <a:ea typeface="Verdana" pitchFamily="34" charset="0"/>
                        <a:cs typeface="Verdana" pitchFamily="34" charset="0"/>
                      </a:endParaRPr>
                    </a:p>
                  </a:txBody>
                  <a:tcPr/>
                </a:tc>
                <a:tc>
                  <a:txBody>
                    <a:bodyPr/>
                    <a:lstStyle/>
                    <a:p>
                      <a:r>
                        <a:rPr lang="de-DE" b="0" dirty="0" smtClean="0">
                          <a:latin typeface="Verdana" pitchFamily="34" charset="0"/>
                          <a:ea typeface="Verdana" pitchFamily="34" charset="0"/>
                          <a:cs typeface="Verdana" pitchFamily="34" charset="0"/>
                        </a:rPr>
                        <a:t>Erfassung Zählung für den ersten Teil</a:t>
                      </a:r>
                      <a:endParaRPr lang="de-DE" b="0" dirty="0">
                        <a:latin typeface="Verdana" pitchFamily="34" charset="0"/>
                        <a:ea typeface="Verdana" pitchFamily="34" charset="0"/>
                        <a:cs typeface="Verdana" pitchFamily="34" charset="0"/>
                      </a:endParaRPr>
                    </a:p>
                  </a:txBody>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band eins,</a:t>
                      </a:r>
                      <a:r>
                        <a:rPr lang="de-CH" baseline="0" dirty="0" smtClean="0">
                          <a:latin typeface="Verdana" panose="020B0604030504040204" pitchFamily="34" charset="0"/>
                          <a:ea typeface="Verdana" panose="020B0604030504040204" pitchFamily="34" charset="0"/>
                          <a:cs typeface="Verdana" panose="020B0604030504040204" pitchFamily="34" charset="0"/>
                        </a:rPr>
                        <a:t> </a:t>
                      </a:r>
                      <a:r>
                        <a:rPr lang="de-CH" baseline="0" dirty="0" err="1" smtClean="0">
                          <a:latin typeface="Verdana" panose="020B0604030504040204" pitchFamily="34" charset="0"/>
                          <a:ea typeface="Verdana" panose="020B0604030504040204" pitchFamily="34" charset="0"/>
                          <a:cs typeface="Verdana" panose="020B0604030504040204" pitchFamily="34" charset="0"/>
                        </a:rPr>
                        <a:t>heft</a:t>
                      </a:r>
                      <a:r>
                        <a:rPr lang="de-CH" baseline="0" dirty="0" smtClean="0">
                          <a:latin typeface="Verdana" panose="020B0604030504040204" pitchFamily="34" charset="0"/>
                          <a:ea typeface="Verdana" panose="020B0604030504040204" pitchFamily="34" charset="0"/>
                          <a:cs typeface="Verdana" panose="020B0604030504040204" pitchFamily="34" charset="0"/>
                        </a:rPr>
                        <a:t> eins</a:t>
                      </a:r>
                      <a:endParaRPr lang="de-DE" dirty="0">
                        <a:latin typeface="Verdana" pitchFamily="34" charset="0"/>
                        <a:ea typeface="Verdana" pitchFamily="34" charset="0"/>
                        <a:cs typeface="Verdana" pitchFamily="34" charset="0"/>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Band 1, Heft 1</a:t>
                      </a:r>
                      <a:endParaRPr lang="de-DE" dirty="0" smtClean="0">
                        <a:latin typeface="Verdana" pitchFamily="34" charset="0"/>
                        <a:ea typeface="Verdana" pitchFamily="34" charset="0"/>
                        <a:cs typeface="Verdana" pitchFamily="34" charset="0"/>
                      </a:endParaRPr>
                    </a:p>
                  </a:txBody>
                  <a:tcPr>
                    <a:solidFill>
                      <a:srgbClr val="D0D8E8"/>
                    </a:solidFill>
                  </a:tcPr>
                </a:tc>
              </a:tr>
            </a:tbl>
          </a:graphicData>
        </a:graphic>
      </p:graphicFrame>
    </p:spTree>
    <p:extLst>
      <p:ext uri="{BB962C8B-B14F-4D97-AF65-F5344CB8AC3E}">
        <p14:creationId xmlns:p14="http://schemas.microsoft.com/office/powerpoint/2010/main" val="3338884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in Ziffern oder Wörtern (RDA 1.8)</a:t>
            </a:r>
          </a:p>
        </p:txBody>
      </p:sp>
      <p:sp>
        <p:nvSpPr>
          <p:cNvPr id="3" name="Textplatzhalter 2"/>
          <p:cNvSpPr>
            <a:spLocks noGrp="1"/>
          </p:cNvSpPr>
          <p:nvPr>
            <p:ph type="body" sz="quarter" idx="13"/>
          </p:nvPr>
        </p:nvSpPr>
        <p:spPr/>
        <p:txBody>
          <a:bodyPr wrap="square"/>
          <a:lstStyle/>
          <a:p>
            <a:r>
              <a:rPr lang="de-CH" dirty="0" smtClean="0"/>
              <a:t>Zusammenfassende </a:t>
            </a:r>
            <a:r>
              <a:rPr lang="de-CH" dirty="0"/>
              <a:t>Angaben von Daten und anderen </a:t>
            </a:r>
            <a:r>
              <a:rPr lang="de-CH"/>
              <a:t>Zahlen </a:t>
            </a:r>
            <a:r>
              <a:rPr lang="de-CH" smtClean="0"/>
              <a:t> </a:t>
            </a:r>
            <a:r>
              <a:rPr lang="de-CH" smtClean="0">
                <a:sym typeface="Wingdings" pitchFamily="2" charset="2"/>
              </a:rPr>
              <a:t> 	</a:t>
            </a:r>
            <a:r>
              <a:rPr lang="de-CH" smtClean="0"/>
              <a:t>die </a:t>
            </a:r>
            <a:r>
              <a:rPr lang="de-CH" dirty="0"/>
              <a:t>erste </a:t>
            </a:r>
            <a:r>
              <a:rPr lang="de-CH" dirty="0" smtClean="0"/>
              <a:t>und </a:t>
            </a:r>
            <a:r>
              <a:rPr lang="de-CH" dirty="0"/>
              <a:t>die letzte Zahl </a:t>
            </a:r>
            <a:r>
              <a:rPr lang="de-CH" dirty="0" smtClean="0"/>
              <a:t>werden vollständig erfasst</a:t>
            </a:r>
            <a:br>
              <a:rPr lang="de-CH" dirty="0" smtClean="0"/>
            </a:br>
            <a:r>
              <a:rPr lang="de-CH" sz="1200" dirty="0" smtClean="0"/>
              <a:t/>
            </a:r>
            <a:br>
              <a:rPr lang="de-CH" sz="1200" dirty="0" smtClean="0"/>
            </a:br>
            <a:r>
              <a:rPr lang="de-CH" dirty="0" smtClean="0"/>
              <a:t>Beispiel:</a:t>
            </a:r>
            <a:br>
              <a:rPr lang="de-CH" dirty="0" smtClean="0"/>
            </a:br>
            <a:r>
              <a:rPr lang="de-CH" dirty="0" smtClean="0"/>
              <a:t>2002-05 </a:t>
            </a:r>
            <a:r>
              <a:rPr lang="de-CH" dirty="0" smtClean="0">
                <a:cs typeface="Arial" charset="0"/>
              </a:rPr>
              <a:t>→ 2002-2005</a:t>
            </a:r>
          </a:p>
          <a:p>
            <a:pPr marL="0" indent="0">
              <a:buNone/>
            </a:pPr>
            <a:endParaRPr lang="de-CH" dirty="0"/>
          </a:p>
          <a:p>
            <a:r>
              <a:rPr lang="de-CH" dirty="0" smtClean="0"/>
              <a:t>Ausgeschriebene </a:t>
            </a:r>
            <a:r>
              <a:rPr lang="de-CH" dirty="0"/>
              <a:t>Ordinalzahlen werden als arabische Ziffern </a:t>
            </a:r>
            <a:r>
              <a:rPr lang="de-CH" dirty="0" smtClean="0"/>
              <a:t>erfasst</a:t>
            </a:r>
          </a:p>
          <a:p>
            <a:pPr>
              <a:buNone/>
            </a:pPr>
            <a:r>
              <a:rPr lang="de-CH" dirty="0" smtClean="0"/>
              <a:t>	Darstellung der Ordinalzahl gemäß Schreibweise der Sprache</a:t>
            </a:r>
          </a:p>
          <a:p>
            <a:pPr lvl="1">
              <a:buNone/>
            </a:pPr>
            <a:r>
              <a:rPr lang="de-CH" sz="800" dirty="0" smtClean="0"/>
              <a:t/>
            </a:r>
            <a:br>
              <a:rPr lang="de-CH" sz="800" dirty="0" smtClean="0"/>
            </a:br>
            <a:r>
              <a:rPr lang="de-CH" dirty="0" smtClean="0"/>
              <a:t>Beispiele:</a:t>
            </a:r>
            <a:br>
              <a:rPr lang="de-CH" dirty="0" smtClean="0"/>
            </a:br>
            <a:r>
              <a:rPr lang="de-CH" dirty="0" err="1" smtClean="0"/>
              <a:t>eighth</a:t>
            </a:r>
            <a:r>
              <a:rPr lang="de-CH" dirty="0" smtClean="0"/>
              <a:t> </a:t>
            </a:r>
            <a:r>
              <a:rPr lang="de-CH" dirty="0">
                <a:cs typeface="Arial" charset="0"/>
              </a:rPr>
              <a:t>→ </a:t>
            </a:r>
            <a:r>
              <a:rPr lang="de-CH" dirty="0" smtClean="0">
                <a:cs typeface="Arial" charset="0"/>
              </a:rPr>
              <a:t>8th</a:t>
            </a:r>
            <a:br>
              <a:rPr lang="de-CH" dirty="0" smtClean="0">
                <a:cs typeface="Arial" charset="0"/>
              </a:rPr>
            </a:br>
            <a:r>
              <a:rPr lang="de-CH" dirty="0" err="1" smtClean="0"/>
              <a:t>deuxième</a:t>
            </a:r>
            <a:r>
              <a:rPr lang="de-CH" dirty="0" smtClean="0"/>
              <a:t> </a:t>
            </a:r>
            <a:r>
              <a:rPr lang="de-CH" dirty="0">
                <a:cs typeface="Arial" charset="0"/>
              </a:rPr>
              <a:t>→ </a:t>
            </a:r>
            <a:r>
              <a:rPr lang="de-CH" dirty="0" smtClean="0">
                <a:cs typeface="Arial" charset="0"/>
              </a:rPr>
              <a:t>2</a:t>
            </a:r>
            <a:r>
              <a:rPr lang="de-CH" baseline="30000" dirty="0" smtClean="0">
                <a:cs typeface="Arial" charset="0"/>
              </a:rPr>
              <a:t>e</a:t>
            </a:r>
            <a:endParaRPr lang="de-DE" dirty="0" smtClean="0"/>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57</a:t>
            </a:fld>
            <a:endParaRPr lang="de-DE">
              <a:solidFill>
                <a:prstClr val="black">
                  <a:tint val="75000"/>
                </a:prstClr>
              </a:solidFill>
            </a:endParaRPr>
          </a:p>
        </p:txBody>
      </p:sp>
    </p:spTree>
    <p:extLst>
      <p:ext uri="{BB962C8B-B14F-4D97-AF65-F5344CB8AC3E}">
        <p14:creationId xmlns:p14="http://schemas.microsoft.com/office/powerpoint/2010/main" val="2740133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Datumsangaben </a:t>
            </a:r>
            <a:r>
              <a:rPr lang="de-DE" dirty="0"/>
              <a:t>(RDA </a:t>
            </a:r>
            <a:r>
              <a:rPr lang="de-DE" dirty="0" smtClean="0"/>
              <a:t>1.9)</a:t>
            </a:r>
            <a:endParaRPr lang="de-DE" dirty="0"/>
          </a:p>
        </p:txBody>
      </p:sp>
      <p:sp>
        <p:nvSpPr>
          <p:cNvPr id="3" name="Textplatzhalter 2"/>
          <p:cNvSpPr>
            <a:spLocks noGrp="1"/>
          </p:cNvSpPr>
          <p:nvPr>
            <p:ph type="body" sz="quarter" idx="13"/>
          </p:nvPr>
        </p:nvSpPr>
        <p:spPr/>
        <p:txBody>
          <a:bodyPr wrap="square"/>
          <a:lstStyle/>
          <a:p>
            <a:r>
              <a:rPr lang="de-CH" dirty="0" smtClean="0"/>
              <a:t>Datumsangaben in der Informationsquelle werden unter Berücksichtigung von RDA 1.8 erfasst</a:t>
            </a:r>
          </a:p>
          <a:p>
            <a:r>
              <a:rPr lang="de-DE" dirty="0" smtClean="0"/>
              <a:t>Für ein ermitteltes </a:t>
            </a:r>
            <a:r>
              <a:rPr lang="de-CH" dirty="0"/>
              <a:t>Entstehungs-, </a:t>
            </a:r>
            <a:r>
              <a:rPr lang="de-CH" dirty="0" smtClean="0"/>
              <a:t>Erscheinungs-</a:t>
            </a:r>
            <a:r>
              <a:rPr lang="de-CH" dirty="0"/>
              <a:t>, Vertriebs- oder Herstellungsdatum </a:t>
            </a:r>
            <a:r>
              <a:rPr lang="de-CH" dirty="0" smtClean="0"/>
              <a:t>gilt:</a:t>
            </a:r>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58</a:t>
            </a:fld>
            <a:endParaRPr lang="de-DE">
              <a:solidFill>
                <a:prstClr val="black">
                  <a:tint val="75000"/>
                </a:prstClr>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567705253"/>
              </p:ext>
            </p:extLst>
          </p:nvPr>
        </p:nvGraphicFramePr>
        <p:xfrm>
          <a:off x="683568" y="2996952"/>
          <a:ext cx="7952295" cy="2667000"/>
        </p:xfrm>
        <a:graphic>
          <a:graphicData uri="http://schemas.openxmlformats.org/drawingml/2006/table">
            <a:tbl>
              <a:tblPr firstRow="1" bandRow="1">
                <a:tableStyleId>{5C22544A-7EE6-4342-B048-85BDC9FD1C3A}</a:tableStyleId>
              </a:tblPr>
              <a:tblGrid>
                <a:gridCol w="3744416"/>
                <a:gridCol w="4207879"/>
              </a:tblGrid>
              <a:tr h="370840">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Fall</a:t>
                      </a:r>
                      <a:endParaRPr lang="de-DE" b="0" dirty="0">
                        <a:solidFill>
                          <a:schemeClr val="bg1"/>
                        </a:solidFill>
                        <a:latin typeface="Verdana" pitchFamily="34" charset="0"/>
                        <a:ea typeface="Verdana" pitchFamily="34" charset="0"/>
                        <a:cs typeface="Verdana" pitchFamily="34" charset="0"/>
                      </a:endParaRP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Erfassung</a:t>
                      </a:r>
                      <a:endParaRPr lang="de-DE" b="0" dirty="0">
                        <a:latin typeface="Verdana" pitchFamily="34" charset="0"/>
                        <a:ea typeface="Verdana" pitchFamily="34" charset="0"/>
                        <a:cs typeface="Verdana" pitchFamily="34" charset="0"/>
                      </a:endParaRPr>
                    </a:p>
                  </a:txBody>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tatsächliches Jahr bekannt</a:t>
                      </a:r>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[2002]</a:t>
                      </a:r>
                      <a:endParaRPr lang="de-DE" dirty="0" smtClean="0">
                        <a:latin typeface="Verdana" pitchFamily="34" charset="0"/>
                        <a:ea typeface="Verdana" pitchFamily="34" charset="0"/>
                        <a:cs typeface="Verdana" pitchFamily="34" charset="0"/>
                      </a:endParaRPr>
                    </a:p>
                  </a:txBody>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Datum als eines von zwei aufeinanderfolgenden Jahren bekannt</a:t>
                      </a:r>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latin typeface="Verdana" panose="020B0604030504040204" pitchFamily="34" charset="0"/>
                          <a:ea typeface="Verdana" panose="020B0604030504040204" pitchFamily="34" charset="0"/>
                          <a:cs typeface="Verdana" panose="020B0604030504040204" pitchFamily="34" charset="0"/>
                        </a:rPr>
                        <a:t>[1977 </a:t>
                      </a:r>
                      <a:r>
                        <a:rPr lang="de-CH" b="0" dirty="0" smtClean="0">
                          <a:latin typeface="Verdana" panose="020B0604030504040204" pitchFamily="34" charset="0"/>
                          <a:ea typeface="Verdana" panose="020B0604030504040204" pitchFamily="34" charset="0"/>
                          <a:cs typeface="Verdana" panose="020B0604030504040204" pitchFamily="34" charset="0"/>
                        </a:rPr>
                        <a:t>oder</a:t>
                      </a:r>
                      <a:r>
                        <a:rPr lang="de-CH" baseline="0" dirty="0" smtClean="0">
                          <a:latin typeface="Verdana" panose="020B0604030504040204" pitchFamily="34" charset="0"/>
                          <a:ea typeface="Verdana" panose="020B0604030504040204" pitchFamily="34" charset="0"/>
                          <a:cs typeface="Verdana" panose="020B0604030504040204" pitchFamily="34" charset="0"/>
                        </a:rPr>
                        <a:t> 1978]</a:t>
                      </a:r>
                      <a:endParaRPr lang="de-DE" dirty="0" smtClean="0">
                        <a:latin typeface="Verdana" pitchFamily="34" charset="0"/>
                        <a:ea typeface="Verdana" pitchFamily="34" charset="0"/>
                        <a:cs typeface="Verdana" pitchFamily="34" charset="0"/>
                      </a:endParaRPr>
                    </a:p>
                  </a:txBody>
                  <a:tcPr/>
                </a:tc>
              </a:tr>
              <a:tr h="370840">
                <a:tc>
                  <a:txBody>
                    <a:bodyPr/>
                    <a:lstStyle/>
                    <a:p>
                      <a:r>
                        <a:rPr lang="de-DE" dirty="0" smtClean="0">
                          <a:latin typeface="Verdana" pitchFamily="34" charset="0"/>
                          <a:ea typeface="Verdana" pitchFamily="34" charset="0"/>
                          <a:cs typeface="Verdana" pitchFamily="34" charset="0"/>
                        </a:rPr>
                        <a:t>wahrscheinliches Jahr</a:t>
                      </a:r>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ea typeface="Verdana" pitchFamily="34" charset="0"/>
                          <a:cs typeface="Verdana" pitchFamily="34" charset="0"/>
                        </a:rPr>
                        <a:t>[1963</a:t>
                      </a:r>
                      <a:r>
                        <a:rPr lang="de-DE" b="0" dirty="0" smtClean="0">
                          <a:latin typeface="Verdana" pitchFamily="34" charset="0"/>
                          <a:ea typeface="Verdana" pitchFamily="34" charset="0"/>
                          <a:cs typeface="Verdana" pitchFamily="34" charset="0"/>
                        </a:rPr>
                        <a:t>?</a:t>
                      </a:r>
                      <a:r>
                        <a:rPr lang="de-DE" dirty="0" smtClean="0">
                          <a:latin typeface="Verdana" pitchFamily="34" charset="0"/>
                          <a:ea typeface="Verdana" pitchFamily="34" charset="0"/>
                          <a:cs typeface="Verdana" pitchFamily="34" charset="0"/>
                        </a:rPr>
                        <a:t>]</a:t>
                      </a:r>
                    </a:p>
                  </a:txBody>
                  <a:tcPr/>
                </a:tc>
              </a:tr>
              <a:tr h="370840">
                <a:tc>
                  <a: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wahrscheinlicher Zeitraum von Jahren</a:t>
                      </a:r>
                      <a:endParaRPr lang="de-DE" dirty="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ea typeface="Verdana" pitchFamily="34" charset="0"/>
                          <a:cs typeface="Verdana" pitchFamily="34" charset="0"/>
                        </a:rPr>
                        <a:t>[</a:t>
                      </a:r>
                      <a:r>
                        <a:rPr lang="de-DE" b="0" dirty="0" smtClean="0">
                          <a:latin typeface="Verdana" pitchFamily="34" charset="0"/>
                          <a:ea typeface="Verdana" pitchFamily="34" charset="0"/>
                          <a:cs typeface="Verdana" pitchFamily="34" charset="0"/>
                        </a:rPr>
                        <a:t>zwischen 1950 und 1959?]</a:t>
                      </a:r>
                    </a:p>
                  </a:txBody>
                  <a:tcPr/>
                </a:tc>
              </a:tr>
            </a:tbl>
          </a:graphicData>
        </a:graphic>
      </p:graphicFrame>
    </p:spTree>
    <p:extLst>
      <p:ext uri="{BB962C8B-B14F-4D97-AF65-F5344CB8AC3E}">
        <p14:creationId xmlns:p14="http://schemas.microsoft.com/office/powerpoint/2010/main" val="3886300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Anmerkungen (RDA 1.10, RDA 1.4)</a:t>
            </a:r>
            <a:endParaRPr lang="de-DE" dirty="0"/>
          </a:p>
        </p:txBody>
      </p:sp>
      <p:sp>
        <p:nvSpPr>
          <p:cNvPr id="3" name="Textplatzhalter 2"/>
          <p:cNvSpPr>
            <a:spLocks noGrp="1"/>
          </p:cNvSpPr>
          <p:nvPr>
            <p:ph type="body" sz="quarter" idx="13"/>
          </p:nvPr>
        </p:nvSpPr>
        <p:spPr/>
        <p:txBody>
          <a:bodyPr/>
          <a:lstStyle/>
          <a:p>
            <a:r>
              <a:rPr lang="de-DE" dirty="0" smtClean="0"/>
              <a:t>Anmerkungen werden in Deutsch erfasst</a:t>
            </a:r>
          </a:p>
          <a:p>
            <a:r>
              <a:rPr lang="de-DE" dirty="0" smtClean="0"/>
              <a:t>Namen, Titel oder Zitate  </a:t>
            </a:r>
          </a:p>
          <a:p>
            <a:pPr lvl="1"/>
            <a:r>
              <a:rPr lang="de-DE" dirty="0" smtClean="0"/>
              <a:t>in der Sprache der Informationsquelle</a:t>
            </a:r>
          </a:p>
          <a:p>
            <a:pPr lvl="1"/>
            <a:r>
              <a:rPr lang="de-DE" dirty="0" smtClean="0"/>
              <a:t>bei nichtlateinischer Schrift </a:t>
            </a:r>
            <a:br>
              <a:rPr lang="de-DE" dirty="0" smtClean="0"/>
            </a:br>
            <a:r>
              <a:rPr lang="de-DE" dirty="0" smtClean="0">
                <a:sym typeface="Wingdings" pitchFamily="2" charset="2"/>
              </a:rPr>
              <a:t></a:t>
            </a:r>
            <a:r>
              <a:rPr lang="de-DE" dirty="0" smtClean="0"/>
              <a:t> in transliterierter Form</a:t>
            </a:r>
          </a:p>
          <a:p>
            <a:pPr lvl="1">
              <a:buNone/>
            </a:pPr>
            <a:r>
              <a:rPr lang="de-DE" dirty="0" smtClean="0">
                <a:sym typeface="Wingdings" pitchFamily="2" charset="2"/>
              </a:rPr>
              <a:t>	 fakultativ </a:t>
            </a:r>
            <a:r>
              <a:rPr lang="de-DE" i="1" dirty="0" smtClean="0">
                <a:sym typeface="Wingdings" pitchFamily="2" charset="2"/>
              </a:rPr>
              <a:t>zusätzlich</a:t>
            </a:r>
            <a:r>
              <a:rPr lang="de-DE" dirty="0" smtClean="0">
                <a:sym typeface="Wingdings" pitchFamily="2" charset="2"/>
              </a:rPr>
              <a:t> eine Anmerkung in Originalschrift</a:t>
            </a:r>
            <a:endParaRPr lang="de-DE" dirty="0" smtClean="0"/>
          </a:p>
          <a:p>
            <a:endParaRPr lang="de-DE" dirty="0" smtClean="0"/>
          </a:p>
          <a:p>
            <a:pPr>
              <a:buNone/>
            </a:pPr>
            <a:r>
              <a:rPr lang="de-DE" dirty="0" smtClean="0"/>
              <a:t>	Beispiel:</a:t>
            </a:r>
          </a:p>
          <a:p>
            <a:pPr>
              <a:buNone/>
            </a:pPr>
            <a:r>
              <a:rPr lang="de-CH" dirty="0" smtClean="0"/>
              <a:t>	"</a:t>
            </a:r>
            <a:r>
              <a:rPr lang="de-CH" dirty="0" err="1" smtClean="0"/>
              <a:t>Published</a:t>
            </a:r>
            <a:r>
              <a:rPr lang="de-CH" dirty="0" smtClean="0"/>
              <a:t> </a:t>
            </a:r>
            <a:r>
              <a:rPr lang="de-CH" dirty="0" err="1" smtClean="0"/>
              <a:t>for</a:t>
            </a:r>
            <a:r>
              <a:rPr lang="de-CH" dirty="0" smtClean="0"/>
              <a:t> </a:t>
            </a:r>
            <a:r>
              <a:rPr lang="de-CH" dirty="0" err="1" smtClean="0"/>
              <a:t>the</a:t>
            </a:r>
            <a:r>
              <a:rPr lang="de-CH" dirty="0" smtClean="0"/>
              <a:t> Royal Institute </a:t>
            </a:r>
            <a:r>
              <a:rPr lang="de-CH" dirty="0" err="1" smtClean="0"/>
              <a:t>of</a:t>
            </a:r>
            <a:r>
              <a:rPr lang="de-CH" dirty="0" smtClean="0"/>
              <a:t> Public Administration"</a:t>
            </a:r>
          </a:p>
          <a:p>
            <a:pPr lvl="1">
              <a:buNone/>
            </a:pPr>
            <a:endParaRPr lang="de-DE" dirty="0" smtClean="0"/>
          </a:p>
          <a:p>
            <a:pPr lvl="1">
              <a:buNone/>
            </a:pPr>
            <a:endParaRPr lang="de-DE" dirty="0"/>
          </a:p>
        </p:txBody>
      </p:sp>
      <p:sp>
        <p:nvSpPr>
          <p:cNvPr id="4" name="Fußzeilenplatzhalter 3"/>
          <p:cNvSpPr>
            <a:spLocks noGrp="1"/>
          </p:cNvSpPr>
          <p:nvPr>
            <p:ph type="ftr" sz="quarter" idx="14"/>
          </p:nvPr>
        </p:nvSpPr>
        <p:spPr>
          <a:xfrm>
            <a:off x="467544" y="6376243"/>
            <a:ext cx="7704856" cy="365125"/>
          </a:xfrm>
        </p:spPr>
        <p:txBody>
          <a:bodyPr/>
          <a:lstStyle/>
          <a:p>
            <a:r>
              <a:rPr lang="de-DE" smtClean="0">
                <a:solidFill>
                  <a:srgbClr val="4F81BD">
                    <a:lumMod val="75000"/>
                  </a:srgbClr>
                </a:solidFill>
              </a:rPr>
              <a:t>AG RDA Schulungsunterlagen – Modul 2.06: Erfassen und Übertragen | Stand: 30.11.2016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59</a:t>
            </a:fld>
            <a:endParaRPr lang="de-DE">
              <a:solidFill>
                <a:prstClr val="black">
                  <a:tint val="75000"/>
                </a:prstClr>
              </a:solidFill>
            </a:endParaRPr>
          </a:p>
        </p:txBody>
      </p:sp>
    </p:spTree>
    <p:extLst>
      <p:ext uri="{BB962C8B-B14F-4D97-AF65-F5344CB8AC3E}">
        <p14:creationId xmlns:p14="http://schemas.microsoft.com/office/powerpoint/2010/main" val="362356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51520" y="1844824"/>
            <a:ext cx="8640960" cy="3888432"/>
          </a:xfrm>
        </p:spPr>
        <p:txBody>
          <a:bodyPr/>
          <a:lstStyle/>
          <a:p>
            <a:pPr>
              <a:lnSpc>
                <a:spcPts val="2500"/>
              </a:lnSpc>
              <a:buNone/>
            </a:pPr>
            <a:r>
              <a:rPr lang="de-DE" dirty="0" smtClean="0"/>
              <a:t> </a:t>
            </a:r>
            <a:endParaRPr lang="de-DE" dirty="0"/>
          </a:p>
          <a:p>
            <a:pPr>
              <a:lnSpc>
                <a:spcPts val="2500"/>
              </a:lnSpc>
              <a:buNone/>
            </a:pPr>
            <a:r>
              <a:rPr lang="de-DE" b="1" dirty="0"/>
              <a:t>Entität</a:t>
            </a:r>
            <a:r>
              <a:rPr lang="de-DE" dirty="0"/>
              <a:t>: </a:t>
            </a:r>
            <a:br>
              <a:rPr lang="de-DE" dirty="0"/>
            </a:br>
            <a:r>
              <a:rPr lang="de-DE" dirty="0"/>
              <a:t>ein eindeutig zu bestimmendes Objekt, das durch bestimmte </a:t>
            </a:r>
            <a:r>
              <a:rPr lang="de-DE" b="1" dirty="0"/>
              <a:t>Merkmale (Attribute) </a:t>
            </a:r>
            <a:r>
              <a:rPr lang="de-DE" dirty="0"/>
              <a:t>charakterisiert wird</a:t>
            </a:r>
          </a:p>
          <a:p>
            <a:pPr>
              <a:lnSpc>
                <a:spcPts val="2500"/>
              </a:lnSpc>
              <a:buNone/>
            </a:pPr>
            <a:endParaRPr lang="de-DE" dirty="0"/>
          </a:p>
          <a:p>
            <a:pPr>
              <a:lnSpc>
                <a:spcPts val="2500"/>
              </a:lnSpc>
              <a:buNone/>
            </a:pPr>
            <a:r>
              <a:rPr lang="de-DE" b="1" dirty="0"/>
              <a:t>Beziehung (Relation)</a:t>
            </a:r>
            <a:r>
              <a:rPr lang="de-DE" dirty="0"/>
              <a:t>: </a:t>
            </a:r>
            <a:br>
              <a:rPr lang="de-DE" dirty="0"/>
            </a:br>
            <a:r>
              <a:rPr lang="de-DE" dirty="0"/>
              <a:t>Verbindung zwischen zwei oder mehreren Entitäten</a:t>
            </a:r>
          </a:p>
          <a:p>
            <a:endParaRPr lang="de-DE" dirty="0"/>
          </a:p>
        </p:txBody>
      </p:sp>
      <p:sp>
        <p:nvSpPr>
          <p:cNvPr id="4" name="Fußzeilenplatzhalter 3"/>
          <p:cNvSpPr>
            <a:spLocks noGrp="1"/>
          </p:cNvSpPr>
          <p:nvPr>
            <p:ph type="ftr" sz="quarter" idx="14"/>
          </p:nvPr>
        </p:nvSpPr>
        <p:spPr>
          <a:xfrm>
            <a:off x="467544" y="6376243"/>
            <a:ext cx="741682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100392" y="6376243"/>
            <a:ext cx="586408" cy="365125"/>
          </a:xfrm>
        </p:spPr>
        <p:txBody>
          <a:bodyPr/>
          <a:lstStyle/>
          <a:p>
            <a:fld id="{8A6690F1-7CA1-4166-A522-500460961984}" type="slidenum">
              <a:rPr lang="de-DE" smtClean="0">
                <a:solidFill>
                  <a:prstClr val="black">
                    <a:tint val="75000"/>
                  </a:prstClr>
                </a:solidFill>
              </a:rPr>
              <a:pPr/>
              <a:t>6</a:t>
            </a:fld>
            <a:endParaRPr lang="de-DE" dirty="0">
              <a:solidFill>
                <a:prstClr val="black">
                  <a:tint val="75000"/>
                </a:prstClr>
              </a:solidFill>
            </a:endParaRPr>
          </a:p>
        </p:txBody>
      </p:sp>
      <p:sp>
        <p:nvSpPr>
          <p:cNvPr id="7" name="Titel 1"/>
          <p:cNvSpPr>
            <a:spLocks noGrp="1"/>
          </p:cNvSpPr>
          <p:nvPr>
            <p:ph type="title"/>
          </p:nvPr>
        </p:nvSpPr>
        <p:spPr>
          <a:xfrm>
            <a:off x="251520" y="183778"/>
            <a:ext cx="8640960" cy="940966"/>
          </a:xfrm>
        </p:spPr>
        <p:txBody>
          <a:bodyPr/>
          <a:lstStyle/>
          <a:p>
            <a:r>
              <a:rPr lang="de-DE" dirty="0" err="1"/>
              <a:t>Functional</a:t>
            </a:r>
            <a:r>
              <a:rPr lang="de-DE" dirty="0"/>
              <a:t> </a:t>
            </a:r>
            <a:r>
              <a:rPr lang="de-DE" dirty="0" err="1"/>
              <a:t>Requirements</a:t>
            </a:r>
            <a:r>
              <a:rPr lang="de-DE" dirty="0"/>
              <a:t> </a:t>
            </a:r>
            <a:r>
              <a:rPr lang="de-DE" dirty="0" err="1"/>
              <a:t>for</a:t>
            </a:r>
            <a:r>
              <a:rPr lang="de-DE" dirty="0"/>
              <a:t> </a:t>
            </a:r>
            <a:r>
              <a:rPr lang="de-DE" dirty="0" err="1"/>
              <a:t>Bibliographic</a:t>
            </a:r>
            <a:r>
              <a:rPr lang="de-DE" dirty="0"/>
              <a:t> Records (FRBR)</a:t>
            </a:r>
          </a:p>
        </p:txBody>
      </p:sp>
    </p:spTree>
    <p:extLst>
      <p:ext uri="{BB962C8B-B14F-4D97-AF65-F5344CB8AC3E}">
        <p14:creationId xmlns:p14="http://schemas.microsoft.com/office/powerpoint/2010/main" val="23579848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smtClean="0"/>
              <a:t>Arten der Beschreibung</a:t>
            </a:r>
            <a:br>
              <a:rPr lang="de-DE" sz="280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black"/>
                </a:solidFill>
                <a:ea typeface="Verdana" panose="020B0604030504040204" pitchFamily="34" charset="0"/>
                <a:cs typeface="Verdana" panose="020B0604030504040204" pitchFamily="34" charset="0"/>
              </a:rPr>
              <a:t>Modul 2.02</a:t>
            </a:r>
          </a:p>
        </p:txBody>
      </p:sp>
      <p:sp>
        <p:nvSpPr>
          <p:cNvPr id="8" name="Foliennummernplatzhalter 7"/>
          <p:cNvSpPr>
            <a:spLocks noGrp="1"/>
          </p:cNvSpPr>
          <p:nvPr>
            <p:ph type="sldNum" sz="quarter" idx="4"/>
          </p:nvPr>
        </p:nvSpPr>
        <p:spPr/>
        <p:txBody>
          <a:bodyPr/>
          <a:lstStyle/>
          <a:p>
            <a:fld id="{8A6690F1-7CA1-4166-A522-500460961984}" type="slidenum">
              <a:rPr lang="de-DE" smtClean="0">
                <a:solidFill>
                  <a:prstClr val="black">
                    <a:tint val="75000"/>
                  </a:prstClr>
                </a:solidFill>
              </a:rPr>
              <a:pPr/>
              <a:t>60</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2815993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Arten der Beschreibung – RDA 1.5</a:t>
            </a:r>
            <a:endParaRPr lang="de-DE" dirty="0"/>
          </a:p>
        </p:txBody>
      </p:sp>
      <p:sp>
        <p:nvSpPr>
          <p:cNvPr id="3" name="Textplatzhalter 2"/>
          <p:cNvSpPr>
            <a:spLocks noGrp="1"/>
          </p:cNvSpPr>
          <p:nvPr>
            <p:ph type="body" sz="quarter" idx="13"/>
          </p:nvPr>
        </p:nvSpPr>
        <p:spPr/>
        <p:txBody>
          <a:bodyPr wrap="square"/>
          <a:lstStyle/>
          <a:p>
            <a:endParaRPr lang="de-DE" smtClean="0"/>
          </a:p>
          <a:p>
            <a:r>
              <a:rPr lang="de-DE" smtClean="0"/>
              <a:t>RDA </a:t>
            </a:r>
            <a:r>
              <a:rPr lang="de-DE"/>
              <a:t>1.5 nennt drei Arten, eine Ressource zu beschreiben</a:t>
            </a:r>
            <a:r>
              <a:rPr lang="de-DE" smtClean="0"/>
              <a:t>:</a:t>
            </a:r>
          </a:p>
          <a:p>
            <a:endParaRPr lang="de-DE"/>
          </a:p>
          <a:p>
            <a:endParaRPr lang="de-DE"/>
          </a:p>
          <a:p>
            <a:pPr lvl="1"/>
            <a:r>
              <a:rPr lang="de-DE"/>
              <a:t>umfassende </a:t>
            </a:r>
            <a:r>
              <a:rPr lang="de-DE" smtClean="0"/>
              <a:t>Beschreibung (RDA 1.5.2)</a:t>
            </a:r>
          </a:p>
          <a:p>
            <a:pPr lvl="0"/>
            <a:endParaRPr lang="de-DE"/>
          </a:p>
          <a:p>
            <a:pPr lvl="1"/>
            <a:r>
              <a:rPr lang="de-DE"/>
              <a:t>analytische </a:t>
            </a:r>
            <a:r>
              <a:rPr lang="de-DE" smtClean="0"/>
              <a:t>Beschreibung (RDA 1.5.3)</a:t>
            </a:r>
          </a:p>
          <a:p>
            <a:pPr lvl="0"/>
            <a:endParaRPr lang="de-DE"/>
          </a:p>
          <a:p>
            <a:pPr lvl="1"/>
            <a:r>
              <a:rPr lang="de-DE"/>
              <a:t>hierarchische </a:t>
            </a:r>
            <a:r>
              <a:rPr lang="de-DE" smtClean="0"/>
              <a:t>Beschreibung (RDA 1.5.4)</a:t>
            </a:r>
            <a:endParaRPr lang="de-DE"/>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61</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270872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Umfassende </a:t>
            </a:r>
            <a:r>
              <a:rPr lang="de-DE"/>
              <a:t>Beschreibung </a:t>
            </a:r>
            <a:r>
              <a:rPr lang="de-DE" smtClean="0"/>
              <a:t>- RDA 1.5.2</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Beschreibung </a:t>
            </a:r>
            <a:r>
              <a:rPr lang="de-DE" dirty="0"/>
              <a:t>der </a:t>
            </a:r>
            <a:r>
              <a:rPr lang="de-DE" dirty="0" smtClean="0"/>
              <a:t>Gesamtressource </a:t>
            </a:r>
            <a:br>
              <a:rPr lang="de-DE" dirty="0" smtClean="0"/>
            </a:br>
            <a:r>
              <a:rPr lang="de-DE" dirty="0" smtClean="0"/>
              <a:t>unter </a:t>
            </a:r>
            <a:r>
              <a:rPr lang="de-DE" dirty="0"/>
              <a:t>Einbeziehung aller </a:t>
            </a:r>
            <a:r>
              <a:rPr lang="de-DE" dirty="0" smtClean="0"/>
              <a:t>Teile</a:t>
            </a:r>
            <a:endParaRPr lang="de-DE" dirty="0"/>
          </a:p>
          <a:p>
            <a:pPr lvl="0"/>
            <a:endParaRPr lang="de-DE" dirty="0" smtClean="0"/>
          </a:p>
          <a:p>
            <a:r>
              <a:rPr lang="de-DE" dirty="0" smtClean="0"/>
              <a:t>Gesamtressource kann bestehen aus:</a:t>
            </a:r>
          </a:p>
          <a:p>
            <a:endParaRPr lang="de-DE" dirty="0" smtClean="0"/>
          </a:p>
          <a:p>
            <a:pPr lvl="1"/>
            <a:r>
              <a:rPr lang="de-DE" dirty="0" smtClean="0"/>
              <a:t>einzelner, physischen </a:t>
            </a:r>
            <a:r>
              <a:rPr lang="de-DE" dirty="0"/>
              <a:t>Einheit, aber </a:t>
            </a:r>
            <a:r>
              <a:rPr lang="de-DE" dirty="0" smtClean="0"/>
              <a:t>mehreren inhaltlichen Teilen (</a:t>
            </a:r>
            <a:r>
              <a:rPr lang="de-DE" dirty="0"/>
              <a:t>z. B. eine </a:t>
            </a:r>
            <a:r>
              <a:rPr lang="de-DE" dirty="0" smtClean="0"/>
              <a:t>Festschrift)</a:t>
            </a:r>
            <a:br>
              <a:rPr lang="de-DE" dirty="0" smtClean="0"/>
            </a:br>
            <a:r>
              <a:rPr lang="de-DE" dirty="0" smtClean="0"/>
              <a:t/>
            </a:r>
            <a:br>
              <a:rPr lang="de-DE" dirty="0" smtClean="0"/>
            </a:br>
            <a:r>
              <a:rPr lang="de-DE" dirty="0" smtClean="0"/>
              <a:t>oder</a:t>
            </a:r>
            <a:br>
              <a:rPr lang="de-DE" dirty="0" smtClean="0"/>
            </a:br>
            <a:endParaRPr lang="de-DE" dirty="0" smtClean="0"/>
          </a:p>
          <a:p>
            <a:pPr lvl="1"/>
            <a:r>
              <a:rPr lang="de-DE" dirty="0" smtClean="0"/>
              <a:t>mehreren, physischen </a:t>
            </a:r>
            <a:r>
              <a:rPr lang="de-DE" dirty="0"/>
              <a:t>Einheiten </a:t>
            </a:r>
            <a:r>
              <a:rPr lang="de-DE" dirty="0" smtClean="0"/>
              <a:t>(</a:t>
            </a:r>
            <a:r>
              <a:rPr lang="de-DE" dirty="0"/>
              <a:t>z. B. eine mehrteilige Monografie oder eine fortlaufende Ressource</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62</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24744"/>
            <a:ext cx="21717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5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Analytische </a:t>
            </a:r>
            <a:r>
              <a:rPr lang="de-DE"/>
              <a:t>Beschreibung </a:t>
            </a:r>
            <a:r>
              <a:rPr lang="de-DE" smtClean="0"/>
              <a:t>- RDA 1.5.3</a:t>
            </a:r>
            <a:endParaRPr lang="de-DE" dirty="0"/>
          </a:p>
        </p:txBody>
      </p:sp>
      <p:sp>
        <p:nvSpPr>
          <p:cNvPr id="3" name="Textplatzhalter 2"/>
          <p:cNvSpPr>
            <a:spLocks noGrp="1"/>
          </p:cNvSpPr>
          <p:nvPr>
            <p:ph type="body" sz="quarter" idx="13"/>
          </p:nvPr>
        </p:nvSpPr>
        <p:spPr/>
        <p:txBody>
          <a:bodyPr wrap="square"/>
          <a:lstStyle/>
          <a:p>
            <a:endParaRPr lang="de-DE" smtClean="0"/>
          </a:p>
          <a:p>
            <a:r>
              <a:rPr lang="de-DE" smtClean="0"/>
              <a:t>separate Beschreibung einzelner </a:t>
            </a:r>
            <a:br>
              <a:rPr lang="de-DE" smtClean="0"/>
            </a:br>
            <a:r>
              <a:rPr lang="de-DE" smtClean="0"/>
              <a:t>Teile </a:t>
            </a:r>
            <a:r>
              <a:rPr lang="de-DE"/>
              <a:t>einer größeren </a:t>
            </a:r>
            <a:r>
              <a:rPr lang="de-DE" smtClean="0"/>
              <a:t>Ressource</a:t>
            </a:r>
          </a:p>
          <a:p>
            <a:endParaRPr lang="de-DE" smtClean="0"/>
          </a:p>
          <a:p>
            <a:r>
              <a:rPr lang="de-DE" smtClean="0"/>
              <a:t>einzelner Teil kann sein:</a:t>
            </a:r>
            <a:br>
              <a:rPr lang="de-DE" smtClean="0"/>
            </a:br>
            <a:endParaRPr lang="de-DE" smtClean="0"/>
          </a:p>
          <a:p>
            <a:pPr lvl="1"/>
            <a:r>
              <a:rPr lang="de-DE" smtClean="0"/>
              <a:t>inhaltlicher </a:t>
            </a:r>
            <a:r>
              <a:rPr lang="de-DE"/>
              <a:t>Teil einer einzelnen physischen Einheit </a:t>
            </a:r>
            <a:r>
              <a:rPr lang="de-DE" smtClean="0"/>
              <a:t/>
            </a:r>
            <a:br>
              <a:rPr lang="de-DE" smtClean="0"/>
            </a:br>
            <a:r>
              <a:rPr lang="de-DE" smtClean="0"/>
              <a:t>(</a:t>
            </a:r>
            <a:r>
              <a:rPr lang="de-DE"/>
              <a:t>z. B. ein Beitrag in einer Festschrift oder ein Artikel </a:t>
            </a:r>
            <a:r>
              <a:rPr lang="de-DE" smtClean="0"/>
              <a:t/>
            </a:r>
            <a:br>
              <a:rPr lang="de-DE" smtClean="0"/>
            </a:br>
            <a:r>
              <a:rPr lang="de-DE" smtClean="0"/>
              <a:t>in </a:t>
            </a:r>
            <a:r>
              <a:rPr lang="de-DE"/>
              <a:t>einem Zeitschriftenheft</a:t>
            </a:r>
            <a:r>
              <a:rPr lang="de-DE" smtClean="0"/>
              <a:t>)</a:t>
            </a:r>
            <a:br>
              <a:rPr lang="de-DE" smtClean="0"/>
            </a:br>
            <a:r>
              <a:rPr lang="de-DE" smtClean="0"/>
              <a:t/>
            </a:r>
            <a:br>
              <a:rPr lang="de-DE" smtClean="0"/>
            </a:br>
            <a:r>
              <a:rPr lang="de-DE" smtClean="0"/>
              <a:t>oder</a:t>
            </a:r>
          </a:p>
          <a:p>
            <a:pPr lvl="1"/>
            <a:endParaRPr lang="de-DE"/>
          </a:p>
          <a:p>
            <a:pPr lvl="1"/>
            <a:r>
              <a:rPr lang="de-DE" smtClean="0"/>
              <a:t>physischer </a:t>
            </a:r>
            <a:r>
              <a:rPr lang="de-DE"/>
              <a:t>Teil </a:t>
            </a:r>
            <a:r>
              <a:rPr lang="de-DE" smtClean="0"/>
              <a:t>einer aus </a:t>
            </a:r>
            <a:r>
              <a:rPr lang="de-DE"/>
              <a:t>mehreren physischen Einheiten bestehenden Ressource </a:t>
            </a:r>
            <a:r>
              <a:rPr lang="de-DE" smtClean="0"/>
              <a:t>(</a:t>
            </a:r>
            <a:r>
              <a:rPr lang="de-DE"/>
              <a:t>z. B. ein Band einer mehrteiligen Monografie oder ein Heft einer fortlaufenden Ressource</a:t>
            </a:r>
            <a:r>
              <a:rPr lang="de-DE" smtClean="0"/>
              <a:t>)</a:t>
            </a:r>
            <a:endParaRPr lang="de-DE"/>
          </a:p>
          <a:p>
            <a:pPr marL="0" indent="0">
              <a:buNone/>
            </a:pPr>
            <a:endParaRPr lang="de-DE"/>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63</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764704"/>
            <a:ext cx="2209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844824"/>
            <a:ext cx="22383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53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349567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smtClean="0"/>
              <a:t>Hierarchische </a:t>
            </a:r>
            <a:r>
              <a:rPr lang="de-DE"/>
              <a:t>Beschreibung </a:t>
            </a:r>
            <a:r>
              <a:rPr lang="de-DE" smtClean="0"/>
              <a:t>- RDA 1.5.4</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a:t>Kombination einer </a:t>
            </a:r>
            <a:r>
              <a:rPr lang="de-DE" dirty="0" smtClean="0"/>
              <a:t>umfassenden</a:t>
            </a:r>
            <a:br>
              <a:rPr lang="de-DE" dirty="0" smtClean="0"/>
            </a:br>
            <a:r>
              <a:rPr lang="de-DE" dirty="0" smtClean="0"/>
              <a:t>Beschreibung </a:t>
            </a:r>
            <a:r>
              <a:rPr lang="de-DE" dirty="0"/>
              <a:t>des Ganzen mit </a:t>
            </a:r>
            <a:r>
              <a:rPr lang="de-DE" dirty="0" smtClean="0"/>
              <a:t/>
            </a:r>
            <a:br>
              <a:rPr lang="de-DE" dirty="0" smtClean="0"/>
            </a:br>
            <a:r>
              <a:rPr lang="de-DE" dirty="0" smtClean="0"/>
              <a:t>analytischen Beschreibungen </a:t>
            </a:r>
            <a:br>
              <a:rPr lang="de-DE" dirty="0" smtClean="0"/>
            </a:br>
            <a:r>
              <a:rPr lang="de-DE" dirty="0" smtClean="0"/>
              <a:t>der Teile</a:t>
            </a:r>
          </a:p>
          <a:p>
            <a:endParaRPr lang="de-DE" dirty="0" smtClean="0"/>
          </a:p>
          <a:p>
            <a:r>
              <a:rPr lang="de-DE" dirty="0" smtClean="0">
                <a:solidFill>
                  <a:schemeClr val="bg1"/>
                </a:solidFill>
              </a:rPr>
              <a:t>gilt </a:t>
            </a:r>
            <a:r>
              <a:rPr lang="de-DE" dirty="0">
                <a:solidFill>
                  <a:schemeClr val="bg1"/>
                </a:solidFill>
              </a:rPr>
              <a:t>nach RDA 1.5.4 D-A-CH als </a:t>
            </a:r>
            <a:r>
              <a:rPr lang="de-DE" dirty="0" smtClean="0">
                <a:solidFill>
                  <a:schemeClr val="bg1"/>
                </a:solidFill>
              </a:rPr>
              <a:t/>
            </a:r>
            <a:br>
              <a:rPr lang="de-DE" dirty="0" smtClean="0">
                <a:solidFill>
                  <a:schemeClr val="bg1"/>
                </a:solidFill>
              </a:rPr>
            </a:br>
            <a:r>
              <a:rPr lang="de-DE" u="sng" dirty="0" smtClean="0">
                <a:solidFill>
                  <a:schemeClr val="bg1"/>
                </a:solidFill>
              </a:rPr>
              <a:t>eine</a:t>
            </a:r>
            <a:r>
              <a:rPr lang="de-DE" dirty="0" smtClean="0">
                <a:solidFill>
                  <a:schemeClr val="bg1"/>
                </a:solidFill>
              </a:rPr>
              <a:t> Beschreibung – d. h. die</a:t>
            </a:r>
            <a:br>
              <a:rPr lang="de-DE" dirty="0" smtClean="0">
                <a:solidFill>
                  <a:schemeClr val="bg1"/>
                </a:solidFill>
              </a:rPr>
            </a:br>
            <a:r>
              <a:rPr lang="de-DE" dirty="0" smtClean="0">
                <a:solidFill>
                  <a:schemeClr val="bg1"/>
                </a:solidFill>
              </a:rPr>
              <a:t>Standardelemente sind nicht </a:t>
            </a:r>
            <a:br>
              <a:rPr lang="de-DE" dirty="0" smtClean="0">
                <a:solidFill>
                  <a:schemeClr val="bg1"/>
                </a:solidFill>
              </a:rPr>
            </a:br>
            <a:r>
              <a:rPr lang="de-DE" dirty="0" smtClean="0">
                <a:solidFill>
                  <a:schemeClr val="bg1"/>
                </a:solidFill>
              </a:rPr>
              <a:t>zwingend in umfassender </a:t>
            </a:r>
            <a:br>
              <a:rPr lang="de-DE" dirty="0" smtClean="0">
                <a:solidFill>
                  <a:schemeClr val="bg1"/>
                </a:solidFill>
              </a:rPr>
            </a:br>
            <a:r>
              <a:rPr lang="de-DE" dirty="0" smtClean="0">
                <a:solidFill>
                  <a:schemeClr val="bg1"/>
                </a:solidFill>
              </a:rPr>
              <a:t>Beschreibung </a:t>
            </a:r>
            <a:r>
              <a:rPr lang="de-DE" u="sng" dirty="0" smtClean="0">
                <a:solidFill>
                  <a:schemeClr val="bg1"/>
                </a:solidFill>
              </a:rPr>
              <a:t>und</a:t>
            </a:r>
            <a:r>
              <a:rPr lang="de-DE" dirty="0" smtClean="0">
                <a:solidFill>
                  <a:schemeClr val="bg1"/>
                </a:solidFill>
              </a:rPr>
              <a:t> analytischen </a:t>
            </a:r>
            <a:br>
              <a:rPr lang="de-DE" dirty="0" smtClean="0">
                <a:solidFill>
                  <a:schemeClr val="bg1"/>
                </a:solidFill>
              </a:rPr>
            </a:br>
            <a:r>
              <a:rPr lang="de-DE" dirty="0" smtClean="0">
                <a:solidFill>
                  <a:schemeClr val="bg1"/>
                </a:solidFill>
              </a:rPr>
              <a:t>Beschreibungen gedoppelt zu </a:t>
            </a:r>
            <a:br>
              <a:rPr lang="de-DE" dirty="0" smtClean="0">
                <a:solidFill>
                  <a:schemeClr val="bg1"/>
                </a:solidFill>
              </a:rPr>
            </a:br>
            <a:r>
              <a:rPr lang="de-DE" dirty="0" smtClean="0">
                <a:solidFill>
                  <a:schemeClr val="bg1"/>
                </a:solidFill>
              </a:rPr>
              <a:t>erfassen</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64</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102019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a:t>
            </a:r>
            <a:r>
              <a:rPr lang="de-DE" smtClean="0"/>
              <a:t>elche </a:t>
            </a:r>
            <a:r>
              <a:rPr lang="de-DE"/>
              <a:t>Art der </a:t>
            </a:r>
            <a:r>
              <a:rPr lang="de-DE" smtClean="0"/>
              <a:t>Beschreibung?</a:t>
            </a:r>
            <a:endParaRPr lang="de-DE" dirty="0"/>
          </a:p>
        </p:txBody>
      </p:sp>
      <p:sp>
        <p:nvSpPr>
          <p:cNvPr id="3" name="Textplatzhalter 2"/>
          <p:cNvSpPr>
            <a:spLocks noGrp="1"/>
          </p:cNvSpPr>
          <p:nvPr>
            <p:ph type="body" sz="quarter" idx="13"/>
          </p:nvPr>
        </p:nvSpPr>
        <p:spPr/>
        <p:txBody>
          <a:bodyPr wrap="square"/>
          <a:lstStyle/>
          <a:p>
            <a:endParaRPr lang="de-DE" smtClean="0"/>
          </a:p>
          <a:p>
            <a:endParaRPr lang="de-DE" smtClean="0"/>
          </a:p>
          <a:p>
            <a:r>
              <a:rPr lang="de-DE"/>
              <a:t>Die </a:t>
            </a:r>
            <a:r>
              <a:rPr lang="de-DE" smtClean="0"/>
              <a:t>Entscheidung für Art </a:t>
            </a:r>
            <a:r>
              <a:rPr lang="de-DE"/>
              <a:t>der </a:t>
            </a:r>
            <a:r>
              <a:rPr lang="de-DE" smtClean="0"/>
              <a:t>Beschreibung </a:t>
            </a:r>
            <a:br>
              <a:rPr lang="de-DE" smtClean="0"/>
            </a:br>
            <a:endParaRPr lang="de-DE" smtClean="0"/>
          </a:p>
          <a:p>
            <a:pPr lvl="1"/>
            <a:r>
              <a:rPr lang="de-DE"/>
              <a:t>in welchen Fällen </a:t>
            </a:r>
            <a:r>
              <a:rPr lang="de-DE" smtClean="0"/>
              <a:t/>
            </a:r>
            <a:br>
              <a:rPr lang="de-DE" smtClean="0"/>
            </a:br>
            <a:endParaRPr lang="de-DE"/>
          </a:p>
          <a:p>
            <a:pPr lvl="1"/>
            <a:r>
              <a:rPr lang="de-DE" smtClean="0"/>
              <a:t>ob / welche / wie </a:t>
            </a:r>
            <a:r>
              <a:rPr lang="de-DE"/>
              <a:t>viele Teile einer Ressource </a:t>
            </a:r>
            <a:r>
              <a:rPr lang="de-DE" smtClean="0"/>
              <a:t/>
            </a:r>
            <a:br>
              <a:rPr lang="de-DE" smtClean="0"/>
            </a:br>
            <a:r>
              <a:rPr lang="de-DE" smtClean="0"/>
              <a:t>analytisch </a:t>
            </a:r>
            <a:r>
              <a:rPr lang="de-DE"/>
              <a:t>beschrieben </a:t>
            </a:r>
            <a:r>
              <a:rPr lang="de-DE" smtClean="0"/>
              <a:t>werden</a:t>
            </a:r>
          </a:p>
          <a:p>
            <a:pPr marL="57150" indent="0">
              <a:buNone/>
            </a:pPr>
            <a:r>
              <a:rPr lang="de-DE" smtClean="0"/>
              <a:t/>
            </a:r>
            <a:br>
              <a:rPr lang="de-DE" smtClean="0"/>
            </a:br>
            <a:r>
              <a:rPr lang="de-DE" smtClean="0"/>
              <a:t>   fällt in das Ermessen der erschließenden Institution.</a:t>
            </a:r>
            <a:endParaRPr lang="de-DE"/>
          </a:p>
          <a:p>
            <a:pPr lvl="1"/>
            <a:endParaRPr lang="de-DE"/>
          </a:p>
          <a:p>
            <a:pPr marL="457200" lvl="1" indent="0">
              <a:buNone/>
            </a:pPr>
            <a:endParaRPr lang="de-DE"/>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65</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182732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b="1" dirty="0"/>
              <a:t>Abgrenzung von Publikationen verschiedener </a:t>
            </a:r>
            <a:r>
              <a:rPr lang="de-DE" b="1" dirty="0" smtClean="0"/>
              <a:t>Erscheinungsweisen</a:t>
            </a: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prstClr val="black"/>
                </a:solidFill>
                <a:latin typeface="Verdana" panose="020B0604030504040204" pitchFamily="34" charset="0"/>
                <a:ea typeface="Verdana" panose="020B0604030504040204" pitchFamily="34" charset="0"/>
                <a:cs typeface="Verdana" panose="020B0604030504040204" pitchFamily="34" charset="0"/>
              </a:rPr>
              <a:t>Modul 2.03</a:t>
            </a:r>
          </a:p>
        </p:txBody>
      </p:sp>
      <p:sp>
        <p:nvSpPr>
          <p:cNvPr id="7"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10"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66</a:t>
            </a:fld>
            <a:endParaRPr lang="de-DE">
              <a:solidFill>
                <a:prstClr val="black">
                  <a:tint val="75000"/>
                </a:prstClr>
              </a:solidFill>
            </a:endParaRPr>
          </a:p>
        </p:txBody>
      </p:sp>
    </p:spTree>
    <p:extLst>
      <p:ext uri="{BB962C8B-B14F-4D97-AF65-F5344CB8AC3E}">
        <p14:creationId xmlns:p14="http://schemas.microsoft.com/office/powerpoint/2010/main" val="31961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p>
            <a:r>
              <a:rPr lang="de-DE" smtClean="0"/>
              <a:t>Definitionen - 1</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a:t>Laut RDA drei verschiedene Arten von Ressourcen:</a:t>
            </a:r>
          </a:p>
          <a:p>
            <a:pPr lvl="1"/>
            <a:r>
              <a:rPr lang="de-DE" dirty="0"/>
              <a:t>Monografien, </a:t>
            </a:r>
          </a:p>
          <a:p>
            <a:pPr lvl="1"/>
            <a:r>
              <a:rPr lang="de-DE" dirty="0"/>
              <a:t>fortlaufende Ressourcen und </a:t>
            </a:r>
          </a:p>
          <a:p>
            <a:pPr lvl="1"/>
            <a:r>
              <a:rPr lang="de-DE" dirty="0"/>
              <a:t>integrierende Ressourcen.</a:t>
            </a:r>
          </a:p>
          <a:p>
            <a:pPr marL="0" indent="0">
              <a:buNone/>
            </a:pPr>
            <a:r>
              <a:rPr lang="de-DE" dirty="0"/>
              <a:t> </a:t>
            </a:r>
          </a:p>
          <a:p>
            <a:r>
              <a:rPr lang="de-DE" b="1" dirty="0"/>
              <a:t>Definitionen</a:t>
            </a:r>
            <a:r>
              <a:rPr lang="de-DE" dirty="0"/>
              <a:t> laut RDA-Glossar:</a:t>
            </a:r>
          </a:p>
          <a:p>
            <a:endParaRPr lang="de-DE" dirty="0"/>
          </a:p>
          <a:p>
            <a:r>
              <a:rPr lang="de-DE" dirty="0"/>
              <a:t>Monografie:</a:t>
            </a:r>
            <a:br>
              <a:rPr lang="de-DE" dirty="0"/>
            </a:br>
            <a:r>
              <a:rPr lang="de-DE" dirty="0"/>
              <a:t/>
            </a:r>
            <a:br>
              <a:rPr lang="de-DE" dirty="0"/>
            </a:br>
            <a:r>
              <a:rPr lang="de-DE" dirty="0"/>
              <a:t>Eine Ressource, die in einem Teil abgeschlossen ist oder die innerhalb einer begrenzten Anzahl von Teilen abgeschlossen werden soll.</a:t>
            </a:r>
          </a:p>
          <a:p>
            <a:pPr marL="0" indent="0">
              <a:buNone/>
            </a:pPr>
            <a:endParaRPr lang="de-DE" dirty="0"/>
          </a:p>
          <a:p>
            <a:pPr marL="0" indent="0">
              <a:buNone/>
            </a:pPr>
            <a:r>
              <a:rPr lang="de-DE" dirty="0"/>
              <a:t> </a:t>
            </a:r>
          </a:p>
        </p:txBody>
      </p:sp>
      <p:sp>
        <p:nvSpPr>
          <p:cNvPr id="10"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67</a:t>
            </a:fld>
            <a:endParaRPr lang="de-DE" dirty="0">
              <a:solidFill>
                <a:prstClr val="black">
                  <a:tint val="75000"/>
                </a:prstClr>
              </a:solidFill>
            </a:endParaRPr>
          </a:p>
        </p:txBody>
      </p:sp>
      <p:sp>
        <p:nvSpPr>
          <p:cNvPr id="11"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79639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Definitionen - 2</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r>
              <a:rPr lang="de-DE" dirty="0"/>
              <a:t>Fortlaufende Ressource:</a:t>
            </a:r>
            <a:br>
              <a:rPr lang="de-DE" dirty="0"/>
            </a:br>
            <a:r>
              <a:rPr lang="de-DE" dirty="0"/>
              <a:t/>
            </a:r>
            <a:br>
              <a:rPr lang="de-DE" dirty="0"/>
            </a:br>
            <a:r>
              <a:rPr lang="de-DE" dirty="0"/>
              <a:t>Eine Ressource, die in aufeinanderfolgenden Teilen erscheint, die normalerweise eine Zählung haben, und die kein vorherbestimmtes Ende hat (z. B. eine Zeitschrift, eine monografische Reihe oder eine Zeitung). Dazu gehören Ressourcen, die Eigenschaften von fortlaufenden Ressourcen aufweisen, wie aufeinander folgende Ausgaben, Zählung und Erscheinungsfrequenz, deren Dauer jedoch begrenzt ist (z. B. Newsletter zu Ereignissen) oder Reproduktionen von fortlaufenden Ressourcen.</a:t>
            </a:r>
          </a:p>
          <a:p>
            <a:r>
              <a:rPr lang="de-DE" dirty="0" smtClean="0">
                <a:solidFill>
                  <a:schemeClr val="bg1"/>
                </a:solidFill>
              </a:rPr>
              <a:t>gehören </a:t>
            </a:r>
            <a:r>
              <a:rPr lang="de-DE" dirty="0">
                <a:solidFill>
                  <a:schemeClr val="bg1"/>
                </a:solidFill>
              </a:rPr>
              <a:t>Ressourcen, die Eigenschaften von fortlaufenden Ressourcen aufweisen, wie aufeinander folgende Ausgaben, Zählung und Erscheinungsfrequenz, deren Dauer jedoch begrenzt ist (z. B. Newsletter zu Ereignissen) oder Reproduktionen von fortlaufenden Ressourcen.</a:t>
            </a:r>
          </a:p>
        </p:txBody>
      </p:sp>
      <p:sp>
        <p:nvSpPr>
          <p:cNvPr id="7"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68</a:t>
            </a:fld>
            <a:endParaRPr lang="de-DE" dirty="0">
              <a:solidFill>
                <a:prstClr val="black">
                  <a:tint val="75000"/>
                </a:prstClr>
              </a:solidFill>
            </a:endParaRPr>
          </a:p>
        </p:txBody>
      </p:sp>
      <p:sp>
        <p:nvSpPr>
          <p:cNvPr id="8"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280963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Definitionen - 3</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r>
              <a:rPr lang="de-DE" dirty="0"/>
              <a:t>Integrierende Ressource:</a:t>
            </a:r>
            <a:br>
              <a:rPr lang="de-DE" dirty="0"/>
            </a:br>
            <a:r>
              <a:rPr lang="de-DE" dirty="0"/>
              <a:t/>
            </a:r>
            <a:br>
              <a:rPr lang="de-DE" dirty="0"/>
            </a:br>
            <a:r>
              <a:rPr lang="de-DE" dirty="0"/>
              <a:t>Eine Ressource, die durch Aktualisierungen ergänzt oder verändert wird, die nicht getrennt bleiben, sondern in das Ganze integriert werden (z. B. ein Handbuch in Loseblattform, das durch Austausch von Seiten aktualisiert wird, eine Web-Site, die kontinuierlich aktualisiert wird).</a:t>
            </a:r>
          </a:p>
        </p:txBody>
      </p:sp>
      <p:sp>
        <p:nvSpPr>
          <p:cNvPr id="7"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69</a:t>
            </a:fld>
            <a:endParaRPr lang="de-DE" dirty="0">
              <a:solidFill>
                <a:prstClr val="black">
                  <a:tint val="75000"/>
                </a:prstClr>
              </a:solidFill>
            </a:endParaRPr>
          </a:p>
        </p:txBody>
      </p:sp>
      <p:sp>
        <p:nvSpPr>
          <p:cNvPr id="8"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45734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1">
                    <a:lumMod val="60000"/>
                    <a:lumOff val="40000"/>
                  </a:schemeClr>
                </a:solidFill>
              </a:rPr>
              <a:t>Entitäten</a:t>
            </a:r>
            <a:r>
              <a:rPr lang="de-DE" dirty="0" smtClean="0"/>
              <a:t>/</a:t>
            </a:r>
            <a:r>
              <a:rPr lang="de-DE" dirty="0" smtClean="0">
                <a:solidFill>
                  <a:schemeClr val="accent2">
                    <a:lumMod val="60000"/>
                    <a:lumOff val="40000"/>
                  </a:schemeClr>
                </a:solidFill>
              </a:rPr>
              <a:t>Merkmale</a:t>
            </a:r>
            <a:r>
              <a:rPr lang="de-DE" dirty="0" smtClean="0">
                <a:solidFill>
                  <a:schemeClr val="tx1"/>
                </a:solidFill>
              </a:rPr>
              <a:t>/Beziehungen</a:t>
            </a:r>
            <a:endParaRPr lang="de-DE" dirty="0">
              <a:solidFill>
                <a:schemeClr val="tx1"/>
              </a:solidFill>
            </a:endParaRPr>
          </a:p>
        </p:txBody>
      </p:sp>
      <p:sp>
        <p:nvSpPr>
          <p:cNvPr id="4" name="Fußzeilenplatzhalter 3"/>
          <p:cNvSpPr>
            <a:spLocks noGrp="1"/>
          </p:cNvSpPr>
          <p:nvPr>
            <p:ph type="ftr" sz="quarter" idx="14"/>
          </p:nvPr>
        </p:nvSpPr>
        <p:spPr>
          <a:xfrm>
            <a:off x="467544" y="6376243"/>
            <a:ext cx="705678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100392" y="6376243"/>
            <a:ext cx="586408" cy="365125"/>
          </a:xfrm>
        </p:spPr>
        <p:txBody>
          <a:bodyPr/>
          <a:lstStyle/>
          <a:p>
            <a:fld id="{8A6690F1-7CA1-4166-A522-500460961984}" type="slidenum">
              <a:rPr lang="de-DE" smtClean="0">
                <a:solidFill>
                  <a:prstClr val="black">
                    <a:tint val="75000"/>
                  </a:prstClr>
                </a:solidFill>
              </a:rPr>
              <a:pPr/>
              <a:t>7</a:t>
            </a:fld>
            <a:endParaRPr lang="de-DE">
              <a:solidFill>
                <a:prstClr val="black">
                  <a:tint val="75000"/>
                </a:prstClr>
              </a:solidFill>
            </a:endParaRPr>
          </a:p>
        </p:txBody>
      </p:sp>
      <p:cxnSp>
        <p:nvCxnSpPr>
          <p:cNvPr id="6" name="Gerade Verbindung mit Pfeil 5"/>
          <p:cNvCxnSpPr/>
          <p:nvPr/>
        </p:nvCxnSpPr>
        <p:spPr>
          <a:xfrm rot="10800000">
            <a:off x="2339753" y="2286536"/>
            <a:ext cx="151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Diagonal liegende Ecken des Rechtecks abrunden 6"/>
          <p:cNvSpPr/>
          <p:nvPr/>
        </p:nvSpPr>
        <p:spPr>
          <a:xfrm>
            <a:off x="612081" y="1854736"/>
            <a:ext cx="1655762" cy="79216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Firma</a:t>
            </a:r>
          </a:p>
        </p:txBody>
      </p:sp>
      <p:sp>
        <p:nvSpPr>
          <p:cNvPr id="8" name="Diagonal liegende Ecken des Rechtecks abrunden 7"/>
          <p:cNvSpPr/>
          <p:nvPr/>
        </p:nvSpPr>
        <p:spPr>
          <a:xfrm>
            <a:off x="3923928" y="1854736"/>
            <a:ext cx="1512888" cy="79216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Mitarbeiter</a:t>
            </a:r>
          </a:p>
        </p:txBody>
      </p:sp>
      <p:sp>
        <p:nvSpPr>
          <p:cNvPr id="9" name="Diagonal liegende Ecken des Rechtecks abrunden 8"/>
          <p:cNvSpPr/>
          <p:nvPr/>
        </p:nvSpPr>
        <p:spPr>
          <a:xfrm>
            <a:off x="611560" y="2934236"/>
            <a:ext cx="1655762"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Name</a:t>
            </a:r>
          </a:p>
        </p:txBody>
      </p:sp>
      <p:sp>
        <p:nvSpPr>
          <p:cNvPr id="10" name="Diagonal liegende Ecken des Rechtecks abrunden 9"/>
          <p:cNvSpPr/>
          <p:nvPr/>
        </p:nvSpPr>
        <p:spPr>
          <a:xfrm>
            <a:off x="611560" y="3942299"/>
            <a:ext cx="1655762" cy="792162"/>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Gründungs-</a:t>
            </a:r>
            <a:r>
              <a:rPr lang="de-DE" dirty="0" err="1">
                <a:solidFill>
                  <a:prstClr val="black"/>
                </a:solidFill>
                <a:latin typeface="Verdana" panose="020B0604030504040204" pitchFamily="34" charset="0"/>
                <a:ea typeface="Verdana" panose="020B0604030504040204" pitchFamily="34" charset="0"/>
                <a:cs typeface="Verdana" panose="020B0604030504040204" pitchFamily="34" charset="0"/>
              </a:rPr>
              <a:t>jahr</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Diagonal liegende Ecken des Rechtecks abrunden 10"/>
          <p:cNvSpPr/>
          <p:nvPr/>
        </p:nvSpPr>
        <p:spPr>
          <a:xfrm>
            <a:off x="611982" y="4958938"/>
            <a:ext cx="1655762"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Branche</a:t>
            </a:r>
          </a:p>
        </p:txBody>
      </p:sp>
      <p:sp>
        <p:nvSpPr>
          <p:cNvPr id="12" name="Diagonal liegende Ecken des Rechtecks abrunden 11"/>
          <p:cNvSpPr/>
          <p:nvPr/>
        </p:nvSpPr>
        <p:spPr>
          <a:xfrm>
            <a:off x="3923928" y="2934236"/>
            <a:ext cx="1512000"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Name</a:t>
            </a:r>
          </a:p>
        </p:txBody>
      </p:sp>
      <p:sp>
        <p:nvSpPr>
          <p:cNvPr id="13" name="Diagonal liegende Ecken des Rechtecks abrunden 12"/>
          <p:cNvSpPr/>
          <p:nvPr/>
        </p:nvSpPr>
        <p:spPr>
          <a:xfrm>
            <a:off x="3923928" y="3942299"/>
            <a:ext cx="1512000" cy="792162"/>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Geburts-</a:t>
            </a:r>
            <a:r>
              <a:rPr lang="de-DE" dirty="0" err="1">
                <a:solidFill>
                  <a:prstClr val="black"/>
                </a:solidFill>
                <a:latin typeface="Verdana" panose="020B0604030504040204" pitchFamily="34" charset="0"/>
                <a:ea typeface="Verdana" panose="020B0604030504040204" pitchFamily="34" charset="0"/>
                <a:cs typeface="Verdana" panose="020B0604030504040204" pitchFamily="34" charset="0"/>
              </a:rPr>
              <a:t>jahr</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Diagonal liegende Ecken des Rechtecks abrunden 13"/>
          <p:cNvSpPr/>
          <p:nvPr/>
        </p:nvSpPr>
        <p:spPr>
          <a:xfrm>
            <a:off x="3924697" y="4950460"/>
            <a:ext cx="1512000"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black"/>
              </a:solidFill>
            </a:endParaRPr>
          </a:p>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Beruf</a:t>
            </a:r>
          </a:p>
          <a:p>
            <a:pPr algn="ctr">
              <a:defRPr/>
            </a:pPr>
            <a:endParaRPr lang="de-DE" dirty="0">
              <a:solidFill>
                <a:prstClr val="black"/>
              </a:solidFill>
            </a:endParaRPr>
          </a:p>
        </p:txBody>
      </p:sp>
      <p:sp>
        <p:nvSpPr>
          <p:cNvPr id="15" name="Diagonal liegende Ecken des Rechtecks abrunden 14"/>
          <p:cNvSpPr/>
          <p:nvPr/>
        </p:nvSpPr>
        <p:spPr>
          <a:xfrm>
            <a:off x="7092448" y="2934236"/>
            <a:ext cx="1512000"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Name</a:t>
            </a:r>
          </a:p>
        </p:txBody>
      </p:sp>
      <p:sp>
        <p:nvSpPr>
          <p:cNvPr id="16" name="Diagonal liegende Ecken des Rechtecks abrunden 15"/>
          <p:cNvSpPr/>
          <p:nvPr/>
        </p:nvSpPr>
        <p:spPr>
          <a:xfrm>
            <a:off x="7092448" y="3942299"/>
            <a:ext cx="1512000" cy="792162"/>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Geburts-</a:t>
            </a:r>
            <a:r>
              <a:rPr lang="de-DE" dirty="0" err="1">
                <a:solidFill>
                  <a:prstClr val="black"/>
                </a:solidFill>
                <a:latin typeface="Verdana" panose="020B0604030504040204" pitchFamily="34" charset="0"/>
                <a:ea typeface="Verdana" panose="020B0604030504040204" pitchFamily="34" charset="0"/>
                <a:cs typeface="Verdana" panose="020B0604030504040204" pitchFamily="34" charset="0"/>
              </a:rPr>
              <a:t>jahr</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iagonal liegende Ecken des Rechtecks abrunden 16"/>
          <p:cNvSpPr/>
          <p:nvPr/>
        </p:nvSpPr>
        <p:spPr>
          <a:xfrm>
            <a:off x="7092448" y="4958938"/>
            <a:ext cx="1512000"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black"/>
              </a:solidFill>
            </a:endParaRPr>
          </a:p>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Beruf</a:t>
            </a:r>
          </a:p>
          <a:p>
            <a:pPr algn="ctr">
              <a:defRPr/>
            </a:pPr>
            <a:endParaRPr lang="de-DE" dirty="0">
              <a:solidFill>
                <a:prstClr val="black"/>
              </a:solidFill>
            </a:endParaRPr>
          </a:p>
        </p:txBody>
      </p:sp>
      <p:sp>
        <p:nvSpPr>
          <p:cNvPr id="18" name="Diagonal liegende Ecken des Rechtecks abrunden 17"/>
          <p:cNvSpPr/>
          <p:nvPr/>
        </p:nvSpPr>
        <p:spPr>
          <a:xfrm>
            <a:off x="7092672" y="1854041"/>
            <a:ext cx="1511300" cy="79216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Mitarbeiter</a:t>
            </a:r>
          </a:p>
        </p:txBody>
      </p:sp>
      <p:sp>
        <p:nvSpPr>
          <p:cNvPr id="19" name="Textfeld 26"/>
          <p:cNvSpPr txBox="1">
            <a:spLocks noChangeArrowheads="1"/>
          </p:cNvSpPr>
          <p:nvPr/>
        </p:nvSpPr>
        <p:spPr bwMode="auto">
          <a:xfrm>
            <a:off x="2341832" y="1700808"/>
            <a:ext cx="1509921" cy="369332"/>
          </a:xfrm>
          <a:prstGeom prst="rect">
            <a:avLst/>
          </a:prstGeom>
          <a:noFill/>
          <a:ln w="9525">
            <a:noFill/>
            <a:miter lim="800000"/>
            <a:headEnd/>
            <a:tailEnd/>
          </a:ln>
        </p:spPr>
        <p:txBody>
          <a:bodyPr wrap="square">
            <a:spAutoFit/>
          </a:bodyPr>
          <a:lstStyle/>
          <a:p>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beschäftigt</a:t>
            </a:r>
          </a:p>
        </p:txBody>
      </p:sp>
      <p:cxnSp>
        <p:nvCxnSpPr>
          <p:cNvPr id="20" name="Gerade Verbindung mit Pfeil 19"/>
          <p:cNvCxnSpPr/>
          <p:nvPr/>
        </p:nvCxnSpPr>
        <p:spPr>
          <a:xfrm>
            <a:off x="2339752" y="2142074"/>
            <a:ext cx="15113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5508054" y="2140486"/>
            <a:ext cx="151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5508056" y="2291342"/>
            <a:ext cx="151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6"/>
          <p:cNvSpPr txBox="1">
            <a:spLocks noChangeArrowheads="1"/>
          </p:cNvSpPr>
          <p:nvPr/>
        </p:nvSpPr>
        <p:spPr bwMode="auto">
          <a:xfrm>
            <a:off x="5508054" y="1700808"/>
            <a:ext cx="1509921" cy="369332"/>
          </a:xfrm>
          <a:prstGeom prst="rect">
            <a:avLst/>
          </a:prstGeom>
          <a:noFill/>
          <a:ln w="9525">
            <a:noFill/>
            <a:miter lim="800000"/>
            <a:headEnd/>
            <a:tailEnd/>
          </a:ln>
        </p:spPr>
        <p:txBody>
          <a:bodyPr wrap="square">
            <a:spAutoFit/>
          </a:bodyPr>
          <a:lstStyle/>
          <a:p>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verheiratet</a:t>
            </a:r>
          </a:p>
        </p:txBody>
      </p:sp>
    </p:spTree>
    <p:extLst>
      <p:ext uri="{BB962C8B-B14F-4D97-AF65-F5344CB8AC3E}">
        <p14:creationId xmlns:p14="http://schemas.microsoft.com/office/powerpoint/2010/main" val="2914370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51520" y="1196752"/>
            <a:ext cx="8640960" cy="5112568"/>
          </a:xfrm>
        </p:spPr>
        <p:txBody>
          <a:bodyPr wrap="square"/>
          <a:lstStyle/>
          <a:p>
            <a:endParaRPr lang="de-DE" dirty="0" smtClean="0"/>
          </a:p>
          <a:p>
            <a:r>
              <a:rPr lang="de-DE" dirty="0" smtClean="0"/>
              <a:t>Prüfkriterien </a:t>
            </a:r>
            <a:r>
              <a:rPr lang="de-DE" dirty="0"/>
              <a:t>für Abgrenzung zwischen fortlaufenden Ressourcen und Monografien:</a:t>
            </a:r>
          </a:p>
          <a:p>
            <a:pPr marL="0" indent="0">
              <a:buNone/>
            </a:pPr>
            <a:endParaRPr lang="de-DE" dirty="0"/>
          </a:p>
          <a:p>
            <a:pPr marL="914400" lvl="1" indent="-457200">
              <a:buFont typeface="+mj-lt"/>
              <a:buAutoNum type="arabicPeriod"/>
            </a:pPr>
            <a:r>
              <a:rPr lang="de-DE" dirty="0"/>
              <a:t>kein geplanter bzw. geplanter Abschluss (Hauptkriterium)</a:t>
            </a:r>
          </a:p>
          <a:p>
            <a:pPr marL="914400" lvl="1" indent="-457200">
              <a:buFont typeface="+mj-lt"/>
              <a:buAutoNum type="arabicPeriod"/>
            </a:pPr>
            <a:r>
              <a:rPr lang="de-DE" dirty="0"/>
              <a:t>Zählung</a:t>
            </a:r>
          </a:p>
          <a:p>
            <a:pPr marL="914400" lvl="1" indent="-457200">
              <a:buFont typeface="+mj-lt"/>
              <a:buAutoNum type="arabicPeriod"/>
            </a:pPr>
            <a:r>
              <a:rPr lang="de-DE" dirty="0"/>
              <a:t>Erscheinungsfrequenz</a:t>
            </a:r>
          </a:p>
          <a:p>
            <a:pPr lvl="1">
              <a:buFont typeface="Symbol" panose="05050102010706020507" pitchFamily="18" charset="2"/>
              <a:buChar char="-"/>
            </a:pPr>
            <a:endParaRPr lang="de-DE" dirty="0"/>
          </a:p>
          <a:p>
            <a:pPr lvl="1"/>
            <a:r>
              <a:rPr lang="de-DE" dirty="0"/>
              <a:t>im Zweifel: Behandlung als Monografie</a:t>
            </a:r>
          </a:p>
          <a:p>
            <a:pPr lvl="1">
              <a:buFont typeface="Symbol" panose="05050102010706020507" pitchFamily="18" charset="2"/>
              <a:buChar char="-"/>
            </a:pPr>
            <a:endParaRPr lang="de-DE" dirty="0"/>
          </a:p>
          <a:p>
            <a:pPr lvl="1">
              <a:buFont typeface="Symbol" panose="05050102010706020507" pitchFamily="18" charset="2"/>
              <a:buChar char="-"/>
            </a:pPr>
            <a:endParaRPr lang="de-DE" dirty="0"/>
          </a:p>
          <a:p>
            <a:pPr marL="0" indent="0">
              <a:buNone/>
            </a:pPr>
            <a:endParaRPr lang="de-DE" dirty="0" smtClean="0"/>
          </a:p>
        </p:txBody>
      </p:sp>
      <p:sp>
        <p:nvSpPr>
          <p:cNvPr id="7"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70</a:t>
            </a:fld>
            <a:endParaRPr lang="de-DE" dirty="0">
              <a:solidFill>
                <a:prstClr val="black">
                  <a:tint val="75000"/>
                </a:prstClr>
              </a:solidFill>
            </a:endParaRPr>
          </a:p>
        </p:txBody>
      </p:sp>
      <p:sp>
        <p:nvSpPr>
          <p:cNvPr id="8"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6" name="Titel 1"/>
          <p:cNvSpPr>
            <a:spLocks noGrp="1"/>
          </p:cNvSpPr>
          <p:nvPr>
            <p:ph type="title"/>
          </p:nvPr>
        </p:nvSpPr>
        <p:spPr>
          <a:xfrm>
            <a:off x="251520" y="399802"/>
            <a:ext cx="8640960" cy="508918"/>
          </a:xfrm>
        </p:spPr>
        <p:txBody>
          <a:bodyPr/>
          <a:lstStyle/>
          <a:p>
            <a:r>
              <a:rPr lang="de-DE" dirty="0"/>
              <a:t>Abgrenzung fortlaufende Ressource -  </a:t>
            </a:r>
            <a:r>
              <a:rPr lang="de-DE" dirty="0" smtClean="0"/>
              <a:t>Monografie- 3</a:t>
            </a:r>
            <a:endParaRPr lang="de-DE" dirty="0"/>
          </a:p>
        </p:txBody>
      </p:sp>
    </p:spTree>
    <p:extLst>
      <p:ext uri="{BB962C8B-B14F-4D97-AF65-F5344CB8AC3E}">
        <p14:creationId xmlns:p14="http://schemas.microsoft.com/office/powerpoint/2010/main" val="84300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wrap="square"/>
          <a:lstStyle/>
          <a:p>
            <a:pPr marL="0" indent="0">
              <a:buNone/>
            </a:pPr>
            <a:endParaRPr lang="de-DE" dirty="0" smtClean="0"/>
          </a:p>
          <a:p>
            <a:r>
              <a:rPr lang="de-DE" dirty="0"/>
              <a:t>Definition monografische Reihe:</a:t>
            </a:r>
            <a:br>
              <a:rPr lang="de-DE" dirty="0"/>
            </a:br>
            <a:r>
              <a:rPr lang="de-DE" dirty="0"/>
              <a:t/>
            </a:r>
            <a:br>
              <a:rPr lang="de-DE" dirty="0"/>
            </a:br>
            <a:r>
              <a:rPr lang="de-DE" dirty="0"/>
              <a:t>Als monografische Reihe wird eine fortlaufende Ressource bezeichnet, deren einzelne Teile in der Regel unabhängige Titel haben und im Allgemeinen nicht regelmäßig erscheinen.</a:t>
            </a:r>
          </a:p>
          <a:p>
            <a:endParaRPr lang="de-DE" dirty="0"/>
          </a:p>
          <a:p>
            <a:r>
              <a:rPr lang="de-DE" dirty="0"/>
              <a:t>Eine monografische Reihe kann ungezählt oder gezählt vorkommen.</a:t>
            </a:r>
          </a:p>
          <a:p>
            <a:pPr marL="0" indent="0">
              <a:buNone/>
            </a:pPr>
            <a:endParaRPr lang="de-DE" dirty="0"/>
          </a:p>
          <a:p>
            <a:r>
              <a:rPr lang="de-DE"/>
              <a:t>Nur eine gezählte monografische Reihe erhält eine eigenständige Beschreibung.</a:t>
            </a:r>
          </a:p>
          <a:p>
            <a:pPr marL="0" indent="0">
              <a:buNone/>
            </a:pPr>
            <a:endParaRPr lang="de-DE" dirty="0"/>
          </a:p>
          <a:p>
            <a:r>
              <a:rPr lang="de-DE" dirty="0" smtClean="0">
                <a:solidFill>
                  <a:schemeClr val="bg1"/>
                </a:solidFill>
              </a:rPr>
              <a:t>Nur eine gezählte monografische Reihe erhält eine eigenständige Beschreibung.</a:t>
            </a:r>
          </a:p>
          <a:p>
            <a:pPr marL="0" indent="0">
              <a:buNone/>
            </a:pPr>
            <a:endParaRPr lang="de-DE" dirty="0"/>
          </a:p>
        </p:txBody>
      </p:sp>
      <p:sp>
        <p:nvSpPr>
          <p:cNvPr id="7" name="Foliennummernplatzhalter 4"/>
          <p:cNvSpPr>
            <a:spLocks noGrp="1"/>
          </p:cNvSpPr>
          <p:nvPr>
            <p:ph type="sldNum" sz="quarter" idx="4"/>
          </p:nvPr>
        </p:nvSpPr>
        <p:spPr>
          <a:xfrm>
            <a:off x="7236296" y="6376243"/>
            <a:ext cx="1450504" cy="365125"/>
          </a:xfrm>
        </p:spPr>
        <p:txBody>
          <a:bodyPr/>
          <a:lstStyle/>
          <a:p>
            <a:fld id="{8A6690F1-7CA1-4166-A522-500460961984}" type="slidenum">
              <a:rPr lang="de-DE" smtClean="0">
                <a:solidFill>
                  <a:prstClr val="black">
                    <a:tint val="75000"/>
                  </a:prstClr>
                </a:solidFill>
              </a:rPr>
              <a:pPr/>
              <a:t>71</a:t>
            </a:fld>
            <a:endParaRPr lang="de-DE" dirty="0">
              <a:solidFill>
                <a:prstClr val="black">
                  <a:tint val="75000"/>
                </a:prstClr>
              </a:solidFill>
            </a:endParaRPr>
          </a:p>
        </p:txBody>
      </p:sp>
      <p:sp>
        <p:nvSpPr>
          <p:cNvPr id="8"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
        <p:nvSpPr>
          <p:cNvPr id="4" name="Titel 3"/>
          <p:cNvSpPr>
            <a:spLocks noGrp="1"/>
          </p:cNvSpPr>
          <p:nvPr>
            <p:ph type="title"/>
          </p:nvPr>
        </p:nvSpPr>
        <p:spPr/>
        <p:txBody>
          <a:bodyPr/>
          <a:lstStyle/>
          <a:p>
            <a:r>
              <a:rPr lang="de-DE" dirty="0"/>
              <a:t>Abgrenzung Zeitschrift – monografische Reihe </a:t>
            </a:r>
          </a:p>
        </p:txBody>
      </p:sp>
    </p:spTree>
    <p:extLst>
      <p:ext uri="{BB962C8B-B14F-4D97-AF65-F5344CB8AC3E}">
        <p14:creationId xmlns:p14="http://schemas.microsoft.com/office/powerpoint/2010/main" val="374320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eaLnBrk="1" fontAlgn="auto" hangingPunct="1">
              <a:spcAft>
                <a:spcPts val="0"/>
              </a:spcAft>
              <a:defRPr/>
            </a:pPr>
            <a:r>
              <a:rPr lang="de-DE" dirty="0" smtClean="0"/>
              <a:t>Informationsquellen</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b="1" dirty="0">
                <a:solidFill>
                  <a:prstClr val="black"/>
                </a:solidFill>
                <a:ea typeface="Verdana" panose="020B0604030504040204" pitchFamily="34" charset="0"/>
                <a:cs typeface="Verdana" panose="020B0604030504040204" pitchFamily="34" charset="0"/>
              </a:rPr>
              <a:t>Modul 2.05</a:t>
            </a:r>
          </a:p>
        </p:txBody>
      </p:sp>
      <p:sp>
        <p:nvSpPr>
          <p:cNvPr id="4" name="Foliennummernplatzhalter 3"/>
          <p:cNvSpPr>
            <a:spLocks noGrp="1"/>
          </p:cNvSpPr>
          <p:nvPr>
            <p:ph type="sldNum" sz="quarter" idx="4"/>
          </p:nvPr>
        </p:nvSpPr>
        <p:spPr/>
        <p:txBody>
          <a:bodyPr/>
          <a:lstStyle/>
          <a:p>
            <a:fld id="{8A6690F1-7CA1-4166-A522-500460961984}" type="slidenum">
              <a:rPr lang="de-DE" smtClean="0">
                <a:solidFill>
                  <a:prstClr val="black">
                    <a:tint val="75000"/>
                  </a:prstClr>
                </a:solidFill>
              </a:rPr>
              <a:pPr/>
              <a:t>72</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117672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836613"/>
            <a:ext cx="8547100" cy="5472112"/>
          </a:xfrm>
        </p:spPr>
        <p:txBody>
          <a:bodyPr/>
          <a:lstStyle/>
          <a:p>
            <a:pPr marL="57150" indent="0" eaLnBrk="1" hangingPunct="1">
              <a:buFont typeface="Arial" charset="0"/>
              <a:buNone/>
              <a:defRPr/>
            </a:pPr>
            <a:r>
              <a:rPr lang="de-DE" altLang="de-DE" dirty="0" smtClean="0"/>
              <a:t>Bestimmungen zu Auswahl der Informationsquelle (RDA 2.2.1):</a:t>
            </a:r>
          </a:p>
          <a:p>
            <a:pPr marL="57150" indent="0" eaLnBrk="1" hangingPunct="1">
              <a:buFont typeface="Arial" charset="0"/>
              <a:buNone/>
              <a:defRPr/>
            </a:pPr>
            <a:endParaRPr lang="de-DE" altLang="de-DE" dirty="0" smtClean="0"/>
          </a:p>
          <a:p>
            <a:pPr marL="514350" indent="-457200" eaLnBrk="1" hangingPunct="1">
              <a:buFont typeface="Arial" charset="0"/>
              <a:buChar char="•"/>
              <a:defRPr/>
            </a:pPr>
            <a:r>
              <a:rPr lang="de-DE" altLang="de-DE" dirty="0" smtClean="0"/>
              <a:t>Bevorzugte Informationsquelle </a:t>
            </a:r>
          </a:p>
          <a:p>
            <a:pPr marL="514350" indent="-457200" eaLnBrk="1" hangingPunct="1">
              <a:buFont typeface="Arial" charset="0"/>
              <a:buChar char="•"/>
              <a:defRPr/>
            </a:pPr>
            <a:r>
              <a:rPr lang="de-DE" altLang="de-DE" dirty="0" smtClean="0"/>
              <a:t>Mehrere bevorzugte Informationsquellen </a:t>
            </a:r>
          </a:p>
          <a:p>
            <a:pPr marL="514350" indent="-457200" eaLnBrk="1" hangingPunct="1">
              <a:buFont typeface="Arial" charset="0"/>
              <a:buChar char="•"/>
              <a:defRPr/>
            </a:pPr>
            <a:r>
              <a:rPr lang="de-DE" altLang="de-DE" dirty="0" smtClean="0"/>
              <a:t>Sonstige Informationsquellen</a:t>
            </a:r>
          </a:p>
          <a:p>
            <a:pPr marL="514350" indent="-457200" eaLnBrk="1" hangingPunct="1">
              <a:buFont typeface="Arial" charset="0"/>
              <a:buChar char="•"/>
              <a:defRPr/>
            </a:pPr>
            <a:endParaRPr lang="de-DE" altLang="de-DE" dirty="0"/>
          </a:p>
          <a:p>
            <a:pPr marL="57150" indent="0" eaLnBrk="1" hangingPunct="1">
              <a:buFont typeface="Arial" charset="0"/>
              <a:buNone/>
              <a:defRPr/>
            </a:pPr>
            <a:r>
              <a:rPr lang="de-DE" altLang="de-DE" dirty="0" smtClean="0"/>
              <a:t>Diese Bestimmungen gelten für alle Elemente aus RDA-Kapitel 2 (mit Ausnahmen).</a:t>
            </a:r>
          </a:p>
          <a:p>
            <a:pPr marL="57150" indent="0" eaLnBrk="1" hangingPunct="1">
              <a:buFont typeface="Arial" charset="0"/>
              <a:buNone/>
              <a:defRPr/>
            </a:pPr>
            <a:endParaRPr lang="de-DE" altLang="de-DE" sz="2800" dirty="0" smtClean="0"/>
          </a:p>
        </p:txBody>
      </p:sp>
      <p:sp>
        <p:nvSpPr>
          <p:cNvPr id="16388" name="Titel 1"/>
          <p:cNvSpPr txBox="1">
            <a:spLocks/>
          </p:cNvSpPr>
          <p:nvPr/>
        </p:nvSpPr>
        <p:spPr bwMode="auto">
          <a:xfrm>
            <a:off x="215652" y="188913"/>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sz="2800" dirty="0">
                <a:solidFill>
                  <a:srgbClr val="376092"/>
                </a:solidFill>
              </a:rPr>
              <a:t>Informationsquellen allgemein</a:t>
            </a:r>
          </a:p>
        </p:txBody>
      </p:sp>
      <p:sp>
        <p:nvSpPr>
          <p:cNvPr id="2" name="Foliennummernplatzhalter 1"/>
          <p:cNvSpPr>
            <a:spLocks noGrp="1"/>
          </p:cNvSpPr>
          <p:nvPr>
            <p:ph type="sldNum" sz="quarter" idx="4"/>
          </p:nvPr>
        </p:nvSpPr>
        <p:spPr/>
        <p:txBody>
          <a:bodyPr/>
          <a:lstStyle/>
          <a:p>
            <a:fld id="{8A6690F1-7CA1-4166-A522-500460961984}" type="slidenum">
              <a:rPr lang="de-DE" smtClean="0">
                <a:solidFill>
                  <a:prstClr val="black">
                    <a:tint val="75000"/>
                  </a:prstClr>
                </a:solidFill>
              </a:rPr>
              <a:pPr/>
              <a:t>73</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344665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platzhalter 2"/>
          <p:cNvSpPr>
            <a:spLocks noGrp="1"/>
          </p:cNvSpPr>
          <p:nvPr>
            <p:ph type="body" sz="quarter" idx="13"/>
          </p:nvPr>
        </p:nvSpPr>
        <p:spPr>
          <a:xfrm>
            <a:off x="201613" y="836613"/>
            <a:ext cx="8547100" cy="5472112"/>
          </a:xfrm>
        </p:spPr>
        <p:txBody>
          <a:bodyPr/>
          <a:lstStyle/>
          <a:p>
            <a:pPr marL="57150" indent="0" eaLnBrk="1" hangingPunct="1">
              <a:buFont typeface="Arial" charset="0"/>
              <a:buNone/>
              <a:defRPr/>
            </a:pPr>
            <a:endParaRPr lang="de-DE" altLang="de-DE" dirty="0" smtClean="0"/>
          </a:p>
          <a:p>
            <a:pPr marL="57150" indent="0" eaLnBrk="1" hangingPunct="1">
              <a:buFont typeface="Arial" charset="0"/>
              <a:buNone/>
              <a:defRPr/>
            </a:pPr>
            <a:r>
              <a:rPr lang="de-DE" altLang="de-DE" dirty="0" smtClean="0"/>
              <a:t>Präsentationsformat</a:t>
            </a:r>
          </a:p>
          <a:p>
            <a:pPr marL="57150" indent="0" eaLnBrk="1" hangingPunct="1">
              <a:buFont typeface="Arial" charset="0"/>
              <a:buNone/>
              <a:defRPr/>
            </a:pPr>
            <a:endParaRPr lang="de-DE" altLang="de-DE" sz="2800" dirty="0" smtClean="0"/>
          </a:p>
          <a:p>
            <a:pPr marL="57150" indent="0" eaLnBrk="1" hangingPunct="1">
              <a:buFont typeface="Arial" charset="0"/>
              <a:buNone/>
              <a:defRPr/>
            </a:pPr>
            <a:r>
              <a:rPr lang="de-DE" altLang="de-DE" dirty="0" smtClean="0"/>
              <a:t>Fazit:</a:t>
            </a:r>
          </a:p>
          <a:p>
            <a:pPr marL="514350" indent="-457200" eaLnBrk="1" hangingPunct="1">
              <a:buFont typeface="Arial" charset="0"/>
              <a:buChar char="•"/>
              <a:defRPr/>
            </a:pPr>
            <a:r>
              <a:rPr lang="de-DE" altLang="de-DE" dirty="0" smtClean="0"/>
              <a:t>Printmedien oder deren </a:t>
            </a:r>
            <a:r>
              <a:rPr lang="de-DE" altLang="de-DE" dirty="0" err="1" smtClean="0"/>
              <a:t>Digitalisate</a:t>
            </a:r>
            <a:r>
              <a:rPr lang="de-DE" altLang="de-DE" dirty="0" smtClean="0"/>
              <a:t>: 					Titelseite, Titelblatt oder Titelkarte</a:t>
            </a:r>
          </a:p>
          <a:p>
            <a:pPr marL="514350" indent="-457200" eaLnBrk="1" hangingPunct="1">
              <a:buFont typeface="Arial" charset="0"/>
              <a:buChar char="•"/>
              <a:defRPr/>
            </a:pPr>
            <a:endParaRPr lang="de-DE" altLang="de-DE" dirty="0"/>
          </a:p>
          <a:p>
            <a:pPr marL="514350" indent="-457200" eaLnBrk="1" hangingPunct="1">
              <a:buFont typeface="Arial" charset="0"/>
              <a:buChar char="•"/>
              <a:defRPr/>
            </a:pPr>
            <a:r>
              <a:rPr lang="de-DE" altLang="de-DE" dirty="0" smtClean="0"/>
              <a:t>Ressourcen, die aus bewegten Bildern bestehen:</a:t>
            </a:r>
          </a:p>
          <a:p>
            <a:pPr marL="971550" lvl="1" indent="-514350" eaLnBrk="1" hangingPunct="1">
              <a:buFont typeface="+mj-lt"/>
              <a:buAutoNum type="arabicPeriod"/>
              <a:defRPr/>
            </a:pPr>
            <a:r>
              <a:rPr lang="de-DE" altLang="de-DE" sz="2400" dirty="0" smtClean="0"/>
              <a:t>Etikett</a:t>
            </a:r>
          </a:p>
          <a:p>
            <a:pPr marL="971550" lvl="1" indent="-514350" eaLnBrk="1" hangingPunct="1">
              <a:buFont typeface="+mj-lt"/>
              <a:buAutoNum type="arabicPeriod"/>
              <a:defRPr/>
            </a:pPr>
            <a:r>
              <a:rPr lang="de-DE" altLang="de-DE" sz="2400" dirty="0" smtClean="0"/>
              <a:t>Behältnis oder Begleitmaterial</a:t>
            </a:r>
          </a:p>
          <a:p>
            <a:pPr marL="57150" indent="0" eaLnBrk="1" hangingPunct="1">
              <a:buFont typeface="Arial" charset="0"/>
              <a:buNone/>
              <a:defRPr/>
            </a:pPr>
            <a:endParaRPr lang="de-DE" altLang="de-DE" sz="2800" dirty="0" smtClean="0"/>
          </a:p>
        </p:txBody>
      </p:sp>
      <p:sp>
        <p:nvSpPr>
          <p:cNvPr id="24580" name="Titel 1"/>
          <p:cNvSpPr txBox="1">
            <a:spLocks/>
          </p:cNvSpPr>
          <p:nvPr/>
        </p:nvSpPr>
        <p:spPr bwMode="auto">
          <a:xfrm>
            <a:off x="215652" y="188913"/>
            <a:ext cx="8532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sz="2800" dirty="0">
                <a:solidFill>
                  <a:srgbClr val="376092"/>
                </a:solidFill>
              </a:rPr>
              <a:t>Bevorzugte Informationsquelle (RDA 2.2.2)</a:t>
            </a:r>
          </a:p>
        </p:txBody>
      </p:sp>
      <p:sp>
        <p:nvSpPr>
          <p:cNvPr id="10" name="Pfeil nach rechts 9"/>
          <p:cNvSpPr/>
          <p:nvPr/>
        </p:nvSpPr>
        <p:spPr>
          <a:xfrm>
            <a:off x="1209675" y="3141663"/>
            <a:ext cx="48895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2" name="Foliennummernplatzhalter 1"/>
          <p:cNvSpPr>
            <a:spLocks noGrp="1"/>
          </p:cNvSpPr>
          <p:nvPr>
            <p:ph type="sldNum" sz="quarter" idx="4"/>
          </p:nvPr>
        </p:nvSpPr>
        <p:spPr/>
        <p:txBody>
          <a:bodyPr/>
          <a:lstStyle/>
          <a:p>
            <a:fld id="{8A6690F1-7CA1-4166-A522-500460961984}" type="slidenum">
              <a:rPr lang="de-DE" smtClean="0">
                <a:solidFill>
                  <a:prstClr val="black">
                    <a:tint val="75000"/>
                  </a:prstClr>
                </a:solidFill>
              </a:rPr>
              <a:pPr/>
              <a:t>74</a:t>
            </a:fld>
            <a:endParaRPr lang="de-DE">
              <a:solidFill>
                <a:prstClr val="black">
                  <a:tint val="75000"/>
                </a:prstClr>
              </a:solidFill>
            </a:endParaRPr>
          </a:p>
        </p:txBody>
      </p:sp>
      <p:sp>
        <p:nvSpPr>
          <p:cNvPr id="9"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89878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platzhalter 2"/>
          <p:cNvSpPr>
            <a:spLocks noGrp="1"/>
          </p:cNvSpPr>
          <p:nvPr>
            <p:ph type="body" sz="quarter" idx="13"/>
          </p:nvPr>
        </p:nvSpPr>
        <p:spPr>
          <a:xfrm>
            <a:off x="201613" y="836613"/>
            <a:ext cx="8547100" cy="5472112"/>
          </a:xfrm>
        </p:spPr>
        <p:txBody>
          <a:bodyPr/>
          <a:lstStyle/>
          <a:p>
            <a:pPr marL="0" indent="0">
              <a:buFont typeface="Arial" pitchFamily="34" charset="0"/>
              <a:buNone/>
            </a:pPr>
            <a:r>
              <a:rPr lang="de-DE" altLang="de-DE" dirty="0" smtClean="0"/>
              <a:t>Angaben zu folgenden Elementen müssen mit eckigen Klammern gekennzeichnet werden, wenn sie ermittelt wurden:</a:t>
            </a:r>
          </a:p>
          <a:p>
            <a:pPr marL="0" indent="0">
              <a:buFont typeface="Arial" pitchFamily="34" charset="0"/>
              <a:buNone/>
            </a:pPr>
            <a:endParaRPr lang="de-DE" altLang="de-DE" sz="2000" dirty="0" smtClean="0"/>
          </a:p>
          <a:p>
            <a:pPr lvl="1">
              <a:buFont typeface="Arial" pitchFamily="34" charset="0"/>
              <a:buChar char="•"/>
            </a:pPr>
            <a:r>
              <a:rPr lang="de-DE" altLang="de-DE" dirty="0" smtClean="0"/>
              <a:t>Titel</a:t>
            </a:r>
          </a:p>
          <a:p>
            <a:pPr lvl="1">
              <a:buFont typeface="Arial" pitchFamily="34" charset="0"/>
              <a:buChar char="•"/>
            </a:pPr>
            <a:r>
              <a:rPr lang="de-DE" altLang="de-DE" dirty="0" smtClean="0"/>
              <a:t>Verantwortlichkeitsangabe</a:t>
            </a:r>
          </a:p>
          <a:p>
            <a:pPr lvl="1">
              <a:buFont typeface="Arial" pitchFamily="34" charset="0"/>
              <a:buChar char="•"/>
            </a:pPr>
            <a:r>
              <a:rPr lang="de-DE" altLang="de-DE" dirty="0" smtClean="0"/>
              <a:t>Ausgabevermerk</a:t>
            </a:r>
          </a:p>
          <a:p>
            <a:pPr lvl="1">
              <a:buFont typeface="Arial" pitchFamily="34" charset="0"/>
              <a:buChar char="•"/>
            </a:pPr>
            <a:r>
              <a:rPr lang="de-DE" altLang="de-DE" dirty="0" smtClean="0"/>
              <a:t>Zählung von fortlaufenden Ressourcen</a:t>
            </a:r>
          </a:p>
          <a:p>
            <a:pPr lvl="1">
              <a:buFont typeface="Arial" pitchFamily="34" charset="0"/>
              <a:buChar char="•"/>
            </a:pPr>
            <a:r>
              <a:rPr lang="de-DE" altLang="de-DE" dirty="0" smtClean="0"/>
              <a:t>Entstehungsangabe</a:t>
            </a:r>
          </a:p>
          <a:p>
            <a:pPr lvl="1">
              <a:buFont typeface="Arial" pitchFamily="34" charset="0"/>
              <a:buChar char="•"/>
            </a:pPr>
            <a:r>
              <a:rPr lang="de-DE" altLang="de-DE" dirty="0" smtClean="0"/>
              <a:t>Veröffentlichungsangabe</a:t>
            </a:r>
          </a:p>
          <a:p>
            <a:pPr lvl="1">
              <a:buFont typeface="Arial" pitchFamily="34" charset="0"/>
              <a:buChar char="•"/>
            </a:pPr>
            <a:r>
              <a:rPr lang="de-DE" altLang="de-DE" dirty="0" smtClean="0"/>
              <a:t>Vertriebsangabe</a:t>
            </a:r>
          </a:p>
          <a:p>
            <a:pPr lvl="1">
              <a:buFont typeface="Arial" pitchFamily="34" charset="0"/>
              <a:buChar char="•"/>
            </a:pPr>
            <a:r>
              <a:rPr lang="de-DE" altLang="de-DE" dirty="0" smtClean="0"/>
              <a:t>Herstellungsangabe</a:t>
            </a:r>
          </a:p>
          <a:p>
            <a:pPr lvl="1">
              <a:buFont typeface="Arial" pitchFamily="34" charset="0"/>
              <a:buChar char="•"/>
            </a:pPr>
            <a:r>
              <a:rPr lang="de-DE" altLang="de-DE" dirty="0" smtClean="0"/>
              <a:t>Gesamttitelangabe</a:t>
            </a:r>
          </a:p>
          <a:p>
            <a:pPr marL="0" indent="0">
              <a:buFont typeface="Arial" pitchFamily="34" charset="0"/>
              <a:buNone/>
            </a:pPr>
            <a:endParaRPr lang="de-DE" altLang="de-DE" sz="2000" dirty="0" smtClean="0"/>
          </a:p>
          <a:p>
            <a:pPr marL="0" indent="0" algn="ctr">
              <a:buFont typeface="Arial" pitchFamily="34" charset="0"/>
              <a:buNone/>
            </a:pPr>
            <a:r>
              <a:rPr lang="de-DE" altLang="de-DE" sz="2000" dirty="0" smtClean="0"/>
              <a:t>Unterelemente siehe RDA 2.2.4</a:t>
            </a:r>
          </a:p>
        </p:txBody>
      </p:sp>
      <p:sp>
        <p:nvSpPr>
          <p:cNvPr id="32772" name="Titel 1"/>
          <p:cNvSpPr txBox="1">
            <a:spLocks/>
          </p:cNvSpPr>
          <p:nvPr/>
        </p:nvSpPr>
        <p:spPr bwMode="auto">
          <a:xfrm>
            <a:off x="179388" y="188913"/>
            <a:ext cx="8964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400">
                <a:solidFill>
                  <a:schemeClr val="tx1"/>
                </a:solidFill>
                <a:latin typeface="Verdana" pitchFamily="34" charset="0"/>
              </a:defRPr>
            </a:lvl1pPr>
            <a:lvl2pPr marL="742950" indent="-285750" eaLnBrk="0" hangingPunct="0">
              <a:spcBef>
                <a:spcPct val="20000"/>
              </a:spcBef>
              <a:buFont typeface="Arial" pitchFamily="34" charset="0"/>
              <a:buChar char="–"/>
              <a:defRPr sz="2000">
                <a:solidFill>
                  <a:schemeClr val="tx1"/>
                </a:solidFill>
                <a:latin typeface="Verdana" pitchFamily="34" charset="0"/>
              </a:defRPr>
            </a:lvl2pPr>
            <a:lvl3pPr marL="1143000" indent="-228600" eaLnBrk="0" hangingPunct="0">
              <a:spcBef>
                <a:spcPct val="20000"/>
              </a:spcBef>
              <a:buFont typeface="Arial" pitchFamily="34" charset="0"/>
              <a:buChar char="•"/>
              <a:defRPr sz="1600">
                <a:solidFill>
                  <a:schemeClr val="tx1"/>
                </a:solidFill>
                <a:latin typeface="Verdana" pitchFamily="34" charset="0"/>
              </a:defRPr>
            </a:lvl3pPr>
            <a:lvl4pPr marL="1600200" indent="-228600" eaLnBrk="0" hangingPunct="0">
              <a:spcBef>
                <a:spcPct val="20000"/>
              </a:spcBef>
              <a:buFont typeface="Arial" pitchFamily="34" charset="0"/>
              <a:buChar char="–"/>
              <a:defRPr sz="1200">
                <a:solidFill>
                  <a:schemeClr val="tx1"/>
                </a:solidFill>
                <a:latin typeface="Verdana" pitchFamily="34" charset="0"/>
              </a:defRPr>
            </a:lvl4pPr>
            <a:lvl5pPr marL="2057400" indent="-228600" eaLnBrk="0" hangingPunct="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eaLnBrk="1" hangingPunct="1">
              <a:spcBef>
                <a:spcPct val="0"/>
              </a:spcBef>
              <a:buFontTx/>
              <a:buNone/>
            </a:pPr>
            <a:r>
              <a:rPr lang="de-DE" altLang="de-DE" sz="2800" dirty="0">
                <a:solidFill>
                  <a:srgbClr val="376092"/>
                </a:solidFill>
              </a:rPr>
              <a:t>Sonstige Informationsquellen (RDA 2.2.4)</a:t>
            </a:r>
          </a:p>
        </p:txBody>
      </p:sp>
      <p:sp>
        <p:nvSpPr>
          <p:cNvPr id="2" name="Foliennummernplatzhalter 1"/>
          <p:cNvSpPr>
            <a:spLocks noGrp="1"/>
          </p:cNvSpPr>
          <p:nvPr>
            <p:ph type="sldNum" sz="quarter" idx="4"/>
          </p:nvPr>
        </p:nvSpPr>
        <p:spPr/>
        <p:txBody>
          <a:bodyPr/>
          <a:lstStyle/>
          <a:p>
            <a:fld id="{8A6690F1-7CA1-4166-A522-500460961984}" type="slidenum">
              <a:rPr lang="de-DE" smtClean="0">
                <a:solidFill>
                  <a:prstClr val="black">
                    <a:tint val="75000"/>
                  </a:prstClr>
                </a:solidFill>
              </a:rPr>
              <a:pPr/>
              <a:t>75</a:t>
            </a:fld>
            <a:endParaRPr lang="de-DE">
              <a:solidFill>
                <a:prstClr val="black">
                  <a:tint val="75000"/>
                </a:prstClr>
              </a:solidFill>
            </a:endParaRPr>
          </a:p>
        </p:txBody>
      </p:sp>
      <p:sp>
        <p:nvSpPr>
          <p:cNvPr id="6" name="Fußzeilenplatzhalter 8"/>
          <p:cNvSpPr>
            <a:spLocks noGrp="1"/>
          </p:cNvSpPr>
          <p:nvPr>
            <p:ph type="ftr" sz="quarter" idx="14"/>
          </p:nvPr>
        </p:nvSpPr>
        <p:spPr>
          <a:xfrm>
            <a:off x="467544" y="6376243"/>
            <a:ext cx="7776864" cy="365125"/>
          </a:xfrm>
        </p:spPr>
        <p:txBody>
          <a:bodyPr/>
          <a:lstStyle/>
          <a:p>
            <a:r>
              <a:rPr lang="de-DE" smtClean="0">
                <a:solidFill>
                  <a:srgbClr val="4F81BD">
                    <a:lumMod val="75000"/>
                  </a:srgbClr>
                </a:solidFill>
              </a:rPr>
              <a:t>AG RDA Schulungsunterlagen | RDA mini | Stand: 30.11.2016 | CC BY-NC-SA</a:t>
            </a:r>
            <a:endParaRPr lang="de-DE" dirty="0">
              <a:solidFill>
                <a:srgbClr val="4F81BD">
                  <a:lumMod val="75000"/>
                </a:srgbClr>
              </a:solidFill>
            </a:endParaRPr>
          </a:p>
        </p:txBody>
      </p:sp>
    </p:spTree>
    <p:extLst>
      <p:ext uri="{BB962C8B-B14F-4D97-AF65-F5344CB8AC3E}">
        <p14:creationId xmlns:p14="http://schemas.microsoft.com/office/powerpoint/2010/main" val="348442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Gerade Verbindung mit Pfeil 41"/>
          <p:cNvCxnSpPr>
            <a:stCxn id="7" idx="0"/>
            <a:endCxn id="16" idx="2"/>
          </p:cNvCxnSpPr>
          <p:nvPr/>
        </p:nvCxnSpPr>
        <p:spPr>
          <a:xfrm>
            <a:off x="3566572" y="3327724"/>
            <a:ext cx="1728192" cy="116544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 name="Fußzeilenplatzhalter 3"/>
          <p:cNvSpPr>
            <a:spLocks noGrp="1"/>
          </p:cNvSpPr>
          <p:nvPr>
            <p:ph type="ftr" sz="quarter" idx="14"/>
          </p:nvPr>
        </p:nvSpPr>
        <p:spPr>
          <a:xfrm>
            <a:off x="467544" y="6376243"/>
            <a:ext cx="7488832"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7884368" y="6376243"/>
            <a:ext cx="802432" cy="365125"/>
          </a:xfrm>
        </p:spPr>
        <p:txBody>
          <a:bodyPr/>
          <a:lstStyle/>
          <a:p>
            <a:fld id="{8A6690F1-7CA1-4166-A522-500460961984}" type="slidenum">
              <a:rPr lang="de-DE" smtClean="0">
                <a:solidFill>
                  <a:prstClr val="black">
                    <a:tint val="75000"/>
                  </a:prstClr>
                </a:solidFill>
              </a:rPr>
              <a:pPr/>
              <a:t>8</a:t>
            </a:fld>
            <a:endParaRPr lang="de-DE">
              <a:solidFill>
                <a:prstClr val="black">
                  <a:tint val="75000"/>
                </a:prstClr>
              </a:solidFill>
            </a:endParaRPr>
          </a:p>
        </p:txBody>
      </p:sp>
      <p:sp>
        <p:nvSpPr>
          <p:cNvPr id="7" name="Diagonal liegende Ecken des Rechtecks abrunden 6"/>
          <p:cNvSpPr/>
          <p:nvPr/>
        </p:nvSpPr>
        <p:spPr>
          <a:xfrm>
            <a:off x="1525396" y="2800976"/>
            <a:ext cx="2041176" cy="1053495"/>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Mary Poppins</a:t>
            </a:r>
          </a:p>
        </p:txBody>
      </p:sp>
      <p:sp>
        <p:nvSpPr>
          <p:cNvPr id="8" name="Diagonal liegende Ecken des Rechtecks abrunden 7"/>
          <p:cNvSpPr/>
          <p:nvPr/>
        </p:nvSpPr>
        <p:spPr>
          <a:xfrm>
            <a:off x="5438780" y="1797768"/>
            <a:ext cx="1565754" cy="1003207"/>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Bert</a:t>
            </a:r>
          </a:p>
        </p:txBody>
      </p:sp>
      <p:sp>
        <p:nvSpPr>
          <p:cNvPr id="9" name="Diagonal liegende Ecken des Rechtecks abrunden 8"/>
          <p:cNvSpPr/>
          <p:nvPr/>
        </p:nvSpPr>
        <p:spPr>
          <a:xfrm>
            <a:off x="1118300" y="1792864"/>
            <a:ext cx="1427684" cy="576139"/>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weiblich</a:t>
            </a:r>
          </a:p>
        </p:txBody>
      </p:sp>
      <p:sp>
        <p:nvSpPr>
          <p:cNvPr id="10" name="Diagonal liegende Ecken des Rechtecks abrunden 9"/>
          <p:cNvSpPr/>
          <p:nvPr/>
        </p:nvSpPr>
        <p:spPr>
          <a:xfrm>
            <a:off x="182196" y="2479142"/>
            <a:ext cx="1512168" cy="643668"/>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Kinder-mädchen</a:t>
            </a:r>
          </a:p>
        </p:txBody>
      </p:sp>
      <p:sp>
        <p:nvSpPr>
          <p:cNvPr id="11" name="Diagonal liegende Ecken des Rechtecks abrunden 10"/>
          <p:cNvSpPr/>
          <p:nvPr/>
        </p:nvSpPr>
        <p:spPr>
          <a:xfrm>
            <a:off x="182196" y="3454991"/>
            <a:ext cx="1656184" cy="798959"/>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Engländerin</a:t>
            </a:r>
          </a:p>
        </p:txBody>
      </p:sp>
      <p:sp>
        <p:nvSpPr>
          <p:cNvPr id="12" name="Diagonal liegende Ecken des Rechtecks abrunden 11"/>
          <p:cNvSpPr/>
          <p:nvPr/>
        </p:nvSpPr>
        <p:spPr>
          <a:xfrm>
            <a:off x="4677635" y="1072784"/>
            <a:ext cx="1521578" cy="792163"/>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Schorn-steinfeger</a:t>
            </a:r>
          </a:p>
        </p:txBody>
      </p:sp>
      <p:cxnSp>
        <p:nvCxnSpPr>
          <p:cNvPr id="13" name="Gerade Verbindung mit Pfeil 12"/>
          <p:cNvCxnSpPr>
            <a:stCxn id="7" idx="0"/>
            <a:endCxn id="8" idx="2"/>
          </p:cNvCxnSpPr>
          <p:nvPr/>
        </p:nvCxnSpPr>
        <p:spPr>
          <a:xfrm flipV="1">
            <a:off x="3566572" y="2299372"/>
            <a:ext cx="1872208" cy="102835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3737380" y="2607782"/>
            <a:ext cx="1557383" cy="3321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ist liiert mit </a:t>
            </a:r>
          </a:p>
        </p:txBody>
      </p:sp>
      <p:sp>
        <p:nvSpPr>
          <p:cNvPr id="16" name="Diagonal liegende Ecken des Rechtecks abrunden 15"/>
          <p:cNvSpPr/>
          <p:nvPr/>
        </p:nvSpPr>
        <p:spPr>
          <a:xfrm>
            <a:off x="5294764" y="4025112"/>
            <a:ext cx="1364712" cy="936104"/>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Winifred Banks </a:t>
            </a:r>
          </a:p>
        </p:txBody>
      </p:sp>
      <p:sp>
        <p:nvSpPr>
          <p:cNvPr id="17" name="Rechteck 16"/>
          <p:cNvSpPr/>
          <p:nvPr/>
        </p:nvSpPr>
        <p:spPr>
          <a:xfrm>
            <a:off x="3726084" y="3854471"/>
            <a:ext cx="1352656" cy="5533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arbeitet für</a:t>
            </a:r>
          </a:p>
        </p:txBody>
      </p:sp>
      <p:sp>
        <p:nvSpPr>
          <p:cNvPr id="18" name="Diagonal liegende Ecken des Rechtecks abrunden 17"/>
          <p:cNvSpPr/>
          <p:nvPr/>
        </p:nvSpPr>
        <p:spPr>
          <a:xfrm>
            <a:off x="5484650" y="3454991"/>
            <a:ext cx="1474013" cy="645130"/>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black"/>
              </a:solidFill>
            </a:endParaRPr>
          </a:p>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Sufragette</a:t>
            </a:r>
          </a:p>
          <a:p>
            <a:pPr algn="ctr">
              <a:defRPr/>
            </a:pPr>
            <a:endParaRPr lang="de-DE" dirty="0">
              <a:solidFill>
                <a:prstClr val="black"/>
              </a:solidFill>
            </a:endParaRPr>
          </a:p>
        </p:txBody>
      </p:sp>
      <p:sp>
        <p:nvSpPr>
          <p:cNvPr id="20" name="Diagonal liegende Ecken des Rechtecks abrunden 19"/>
          <p:cNvSpPr/>
          <p:nvPr/>
        </p:nvSpPr>
        <p:spPr>
          <a:xfrm>
            <a:off x="1730368" y="4961216"/>
            <a:ext cx="1339272" cy="792164"/>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Shary Bobbins</a:t>
            </a:r>
          </a:p>
        </p:txBody>
      </p:sp>
      <p:cxnSp>
        <p:nvCxnSpPr>
          <p:cNvPr id="21" name="Gerade Verbindung mit Pfeil 20"/>
          <p:cNvCxnSpPr>
            <a:stCxn id="20" idx="3"/>
            <a:endCxn id="7" idx="1"/>
          </p:cNvCxnSpPr>
          <p:nvPr/>
        </p:nvCxnSpPr>
        <p:spPr>
          <a:xfrm flipV="1">
            <a:off x="2400004" y="3854471"/>
            <a:ext cx="145980" cy="110674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1954953" y="4129006"/>
            <a:ext cx="1467603" cy="5441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Parodie Simpsons </a:t>
            </a:r>
          </a:p>
        </p:txBody>
      </p:sp>
      <p:sp>
        <p:nvSpPr>
          <p:cNvPr id="24" name="Diagonal liegende Ecken des Rechtecks abrunden 23"/>
          <p:cNvSpPr/>
          <p:nvPr/>
        </p:nvSpPr>
        <p:spPr>
          <a:xfrm>
            <a:off x="7678982" y="5069262"/>
            <a:ext cx="1043608" cy="783849"/>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Glynis Johns</a:t>
            </a:r>
          </a:p>
        </p:txBody>
      </p:sp>
      <p:sp>
        <p:nvSpPr>
          <p:cNvPr id="25" name="Diagonal liegende Ecken des Rechtecks abrunden 24"/>
          <p:cNvSpPr/>
          <p:nvPr/>
        </p:nvSpPr>
        <p:spPr>
          <a:xfrm>
            <a:off x="7374553" y="2773872"/>
            <a:ext cx="1348525" cy="1355134"/>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Women’s Social and Political Union</a:t>
            </a: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Diagonal liegende Ecken des Rechtecks abrunden 28"/>
          <p:cNvSpPr/>
          <p:nvPr/>
        </p:nvSpPr>
        <p:spPr>
          <a:xfrm>
            <a:off x="107504" y="4799331"/>
            <a:ext cx="521179" cy="323770"/>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Diagonal liegende Ecken des Rechtecks abrunden 29"/>
          <p:cNvSpPr/>
          <p:nvPr/>
        </p:nvSpPr>
        <p:spPr>
          <a:xfrm>
            <a:off x="1433774" y="4907377"/>
            <a:ext cx="521179" cy="323770"/>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Gerade Verbindung mit Pfeil 30"/>
          <p:cNvCxnSpPr/>
          <p:nvPr/>
        </p:nvCxnSpPr>
        <p:spPr>
          <a:xfrm flipH="1">
            <a:off x="6945763" y="3596111"/>
            <a:ext cx="468052" cy="29895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Diagonal liegende Ecken des Rechtecks abrunden 31"/>
          <p:cNvSpPr/>
          <p:nvPr/>
        </p:nvSpPr>
        <p:spPr>
          <a:xfrm>
            <a:off x="6958663" y="188640"/>
            <a:ext cx="1864493" cy="1124263"/>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Bundes-Immissions-schutzgesetz</a:t>
            </a:r>
          </a:p>
        </p:txBody>
      </p:sp>
      <p:cxnSp>
        <p:nvCxnSpPr>
          <p:cNvPr id="33" name="Gerade Verbindung mit Pfeil 32"/>
          <p:cNvCxnSpPr/>
          <p:nvPr/>
        </p:nvCxnSpPr>
        <p:spPr>
          <a:xfrm flipH="1">
            <a:off x="6199214" y="928768"/>
            <a:ext cx="746549" cy="38413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Diagonal liegende Ecken des Rechtecks abrunden 33"/>
          <p:cNvSpPr/>
          <p:nvPr/>
        </p:nvSpPr>
        <p:spPr>
          <a:xfrm>
            <a:off x="3980872" y="5617071"/>
            <a:ext cx="1043608" cy="783849"/>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Jane Banks</a:t>
            </a:r>
          </a:p>
        </p:txBody>
      </p:sp>
      <p:sp>
        <p:nvSpPr>
          <p:cNvPr id="19" name="Diagonal liegende Ecken des Rechtecks abrunden 18"/>
          <p:cNvSpPr/>
          <p:nvPr/>
        </p:nvSpPr>
        <p:spPr>
          <a:xfrm>
            <a:off x="4141792" y="4552019"/>
            <a:ext cx="1296988" cy="792162"/>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Mutter </a:t>
            </a:r>
          </a:p>
        </p:txBody>
      </p:sp>
      <p:cxnSp>
        <p:nvCxnSpPr>
          <p:cNvPr id="49" name="Gerade Verbindung mit Pfeil 48"/>
          <p:cNvCxnSpPr>
            <a:stCxn id="16" idx="1"/>
            <a:endCxn id="34" idx="0"/>
          </p:cNvCxnSpPr>
          <p:nvPr/>
        </p:nvCxnSpPr>
        <p:spPr>
          <a:xfrm flipH="1">
            <a:off x="5024480" y="4961216"/>
            <a:ext cx="952640" cy="104778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6" name="Rechteck 35"/>
          <p:cNvSpPr/>
          <p:nvPr/>
        </p:nvSpPr>
        <p:spPr>
          <a:xfrm>
            <a:off x="5079279" y="5123101"/>
            <a:ext cx="937547" cy="6268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Mutter von</a:t>
            </a:r>
          </a:p>
        </p:txBody>
      </p:sp>
      <p:sp>
        <p:nvSpPr>
          <p:cNvPr id="57" name="Diagonal liegende Ecken des Rechtecks abrunden 56"/>
          <p:cNvSpPr/>
          <p:nvPr/>
        </p:nvSpPr>
        <p:spPr>
          <a:xfrm>
            <a:off x="245923" y="5617071"/>
            <a:ext cx="1397656" cy="783849"/>
          </a:xfrm>
          <a:prstGeom prst="round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Marge</a:t>
            </a:r>
          </a:p>
          <a:p>
            <a:pPr algn="ctr">
              <a:defRPr/>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Simpson</a:t>
            </a:r>
          </a:p>
        </p:txBody>
      </p:sp>
      <p:cxnSp>
        <p:nvCxnSpPr>
          <p:cNvPr id="26" name="Gerade Verbindung mit Pfeil 25"/>
          <p:cNvCxnSpPr>
            <a:stCxn id="20" idx="2"/>
            <a:endCxn id="57" idx="3"/>
          </p:cNvCxnSpPr>
          <p:nvPr/>
        </p:nvCxnSpPr>
        <p:spPr>
          <a:xfrm flipH="1">
            <a:off x="944751" y="5357298"/>
            <a:ext cx="785617" cy="25977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itel 1"/>
          <p:cNvSpPr>
            <a:spLocks noGrp="1"/>
          </p:cNvSpPr>
          <p:nvPr>
            <p:ph type="title"/>
          </p:nvPr>
        </p:nvSpPr>
        <p:spPr>
          <a:xfrm>
            <a:off x="251520" y="183778"/>
            <a:ext cx="8640960" cy="508918"/>
          </a:xfrm>
        </p:spPr>
        <p:txBody>
          <a:bodyPr/>
          <a:lstStyle/>
          <a:p>
            <a:r>
              <a:rPr lang="de-DE" dirty="0" smtClean="0"/>
              <a:t>Beispiel</a:t>
            </a:r>
            <a:endParaRPr lang="de-DE" dirty="0"/>
          </a:p>
        </p:txBody>
      </p:sp>
      <p:cxnSp>
        <p:nvCxnSpPr>
          <p:cNvPr id="37" name="Gerade Verbindung mit Pfeil 36"/>
          <p:cNvCxnSpPr>
            <a:stCxn id="16" idx="1"/>
            <a:endCxn id="24" idx="2"/>
          </p:cNvCxnSpPr>
          <p:nvPr/>
        </p:nvCxnSpPr>
        <p:spPr>
          <a:xfrm>
            <a:off x="5977120" y="4961216"/>
            <a:ext cx="1701862" cy="499971"/>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8" name="Rechteck 27"/>
          <p:cNvSpPr/>
          <p:nvPr/>
        </p:nvSpPr>
        <p:spPr>
          <a:xfrm>
            <a:off x="6108460" y="5028715"/>
            <a:ext cx="1305355" cy="5883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darge-stellt von</a:t>
            </a:r>
          </a:p>
        </p:txBody>
      </p:sp>
    </p:spTree>
    <p:extLst>
      <p:ext uri="{BB962C8B-B14F-4D97-AF65-F5344CB8AC3E}">
        <p14:creationId xmlns:p14="http://schemas.microsoft.com/office/powerpoint/2010/main" val="223009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FRBR-Gruppen</a:t>
            </a:r>
            <a:endParaRPr lang="de-DE" dirty="0"/>
          </a:p>
        </p:txBody>
      </p:sp>
      <p:sp>
        <p:nvSpPr>
          <p:cNvPr id="4" name="Fußzeilenplatzhalter 3"/>
          <p:cNvSpPr>
            <a:spLocks noGrp="1"/>
          </p:cNvSpPr>
          <p:nvPr>
            <p:ph type="ftr" sz="quarter" idx="14"/>
          </p:nvPr>
        </p:nvSpPr>
        <p:spPr>
          <a:xfrm>
            <a:off x="467544" y="6376243"/>
            <a:ext cx="7416824" cy="365125"/>
          </a:xfrm>
        </p:spPr>
        <p:txBody>
          <a:bodyPr/>
          <a:lstStyle/>
          <a:p>
            <a:r>
              <a:rPr lang="de-DE" smtClean="0">
                <a:solidFill>
                  <a:srgbClr val="4F81BD">
                    <a:lumMod val="75000"/>
                  </a:srgbClr>
                </a:solidFill>
              </a:rPr>
              <a:t>AG RDA Schulungsunterlagen – Modul 1: Einführung und Grundlagen | Stand: 24.08.2015 | CC BY-NC-SA</a:t>
            </a:r>
            <a:endParaRPr lang="de-DE" dirty="0">
              <a:solidFill>
                <a:srgbClr val="4F81BD">
                  <a:lumMod val="75000"/>
                </a:srgbClr>
              </a:solidFill>
            </a:endParaRPr>
          </a:p>
        </p:txBody>
      </p:sp>
      <p:sp>
        <p:nvSpPr>
          <p:cNvPr id="5" name="Foliennummernplatzhalter 4"/>
          <p:cNvSpPr>
            <a:spLocks noGrp="1"/>
          </p:cNvSpPr>
          <p:nvPr>
            <p:ph type="sldNum" sz="quarter" idx="4"/>
          </p:nvPr>
        </p:nvSpPr>
        <p:spPr>
          <a:xfrm>
            <a:off x="8244408" y="6376243"/>
            <a:ext cx="442392" cy="365125"/>
          </a:xfrm>
        </p:spPr>
        <p:txBody>
          <a:bodyPr/>
          <a:lstStyle/>
          <a:p>
            <a:fld id="{8A6690F1-7CA1-4166-A522-500460961984}" type="slidenum">
              <a:rPr lang="de-DE" smtClean="0">
                <a:solidFill>
                  <a:prstClr val="black">
                    <a:tint val="75000"/>
                  </a:prstClr>
                </a:solidFill>
              </a:rPr>
              <a:pPr/>
              <a:t>9</a:t>
            </a:fld>
            <a:endParaRPr lang="de-DE" dirty="0">
              <a:solidFill>
                <a:prstClr val="black">
                  <a:tint val="75000"/>
                </a:prstClr>
              </a:solidFill>
            </a:endParaRPr>
          </a:p>
        </p:txBody>
      </p:sp>
      <p:sp>
        <p:nvSpPr>
          <p:cNvPr id="6" name="AutoShape 6"/>
          <p:cNvSpPr>
            <a:spLocks noChangeArrowheads="1"/>
          </p:cNvSpPr>
          <p:nvPr/>
        </p:nvSpPr>
        <p:spPr bwMode="auto">
          <a:xfrm>
            <a:off x="719572" y="2133080"/>
            <a:ext cx="2412000" cy="2520056"/>
          </a:xfrm>
          <a:prstGeom prst="flowChartProcess">
            <a:avLst/>
          </a:prstGeom>
          <a:solidFill>
            <a:schemeClr val="tx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Gruppe 1</a:t>
            </a:r>
          </a:p>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Form</a:t>
            </a:r>
          </a:p>
          <a:p>
            <a:pPr algn="ctr"/>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Werk,</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Expression,</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Manifestation,</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Exemplar</a:t>
            </a:r>
          </a:p>
        </p:txBody>
      </p:sp>
      <p:sp>
        <p:nvSpPr>
          <p:cNvPr id="7" name="AutoShape 7"/>
          <p:cNvSpPr>
            <a:spLocks noChangeArrowheads="1"/>
          </p:cNvSpPr>
          <p:nvPr/>
        </p:nvSpPr>
        <p:spPr bwMode="auto">
          <a:xfrm>
            <a:off x="3492120" y="2132855"/>
            <a:ext cx="2412000" cy="2520000"/>
          </a:xfrm>
          <a:prstGeom prst="flowChartProcess">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Gruppe 2</a:t>
            </a:r>
          </a:p>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Verantwortlichkeit</a:t>
            </a:r>
          </a:p>
          <a:p>
            <a:pPr algn="ctr"/>
            <a:endPar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Person,</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Körperschaft</a:t>
            </a:r>
          </a:p>
          <a:p>
            <a:pPr algn="ctr"/>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AutoShape 8"/>
          <p:cNvSpPr>
            <a:spLocks noChangeArrowheads="1"/>
          </p:cNvSpPr>
          <p:nvPr/>
        </p:nvSpPr>
        <p:spPr bwMode="auto">
          <a:xfrm>
            <a:off x="6228183" y="2132855"/>
            <a:ext cx="2412000" cy="2520000"/>
          </a:xfrm>
          <a:prstGeom prst="flowChartProcess">
            <a:avLst/>
          </a:prstGeom>
          <a:solidFill>
            <a:schemeClr val="bg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Gruppe 3</a:t>
            </a:r>
          </a:p>
          <a:p>
            <a:pPr algn="ctr"/>
            <a:r>
              <a:rPr lang="de-DE" sz="2000" i="1" dirty="0">
                <a:solidFill>
                  <a:prstClr val="black"/>
                </a:solidFill>
                <a:latin typeface="Verdana" panose="020B0604030504040204" pitchFamily="34" charset="0"/>
                <a:ea typeface="Verdana" panose="020B0604030504040204" pitchFamily="34" charset="0"/>
                <a:cs typeface="Verdana" panose="020B0604030504040204" pitchFamily="34" charset="0"/>
              </a:rPr>
              <a:t>Thema</a:t>
            </a:r>
          </a:p>
          <a:p>
            <a:pPr algn="ctr"/>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Begriff,</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Objekt,</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Ereignis,</a:t>
            </a:r>
          </a:p>
          <a:p>
            <a:pPr algn="ctr"/>
            <a:r>
              <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rPr>
              <a:t>Ort</a:t>
            </a:r>
          </a:p>
        </p:txBody>
      </p:sp>
    </p:spTree>
    <p:extLst>
      <p:ext uri="{BB962C8B-B14F-4D97-AF65-F5344CB8AC3E}">
        <p14:creationId xmlns:p14="http://schemas.microsoft.com/office/powerpoint/2010/main" val="3930840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0.xml><?xml version="1.0" encoding="utf-8"?>
<a:theme xmlns:a="http://schemas.openxmlformats.org/drawingml/2006/main" name="9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1.xml><?xml version="1.0" encoding="utf-8"?>
<a:theme xmlns:a="http://schemas.openxmlformats.org/drawingml/2006/main" name="10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2.xml><?xml version="1.0" encoding="utf-8"?>
<a:theme xmlns:a="http://schemas.openxmlformats.org/drawingml/2006/main" name="1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3.xml><?xml version="1.0" encoding="utf-8"?>
<a:theme xmlns:a="http://schemas.openxmlformats.org/drawingml/2006/main" name="1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4.xml><?xml version="1.0" encoding="utf-8"?>
<a:theme xmlns:a="http://schemas.openxmlformats.org/drawingml/2006/main" name="1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5.xml><?xml version="1.0" encoding="utf-8"?>
<a:theme xmlns:a="http://schemas.openxmlformats.org/drawingml/2006/main" name="1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6.xml><?xml version="1.0" encoding="utf-8"?>
<a:theme xmlns:a="http://schemas.openxmlformats.org/drawingml/2006/main" name="1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7.xml><?xml version="1.0" encoding="utf-8"?>
<a:theme xmlns:a="http://schemas.openxmlformats.org/drawingml/2006/main" name="16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1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4.xml><?xml version="1.0" encoding="utf-8"?>
<a:theme xmlns:a="http://schemas.openxmlformats.org/drawingml/2006/main" name="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5.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6.xml><?xml version="1.0" encoding="utf-8"?>
<a:theme xmlns:a="http://schemas.openxmlformats.org/drawingml/2006/main" name="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7.xml><?xml version="1.0" encoding="utf-8"?>
<a:theme xmlns:a="http://schemas.openxmlformats.org/drawingml/2006/main" name="6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8.xml><?xml version="1.0" encoding="utf-8"?>
<a:theme xmlns:a="http://schemas.openxmlformats.org/drawingml/2006/main" name="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9.xml><?xml version="1.0" encoding="utf-8"?>
<a:theme xmlns:a="http://schemas.openxmlformats.org/drawingml/2006/main" name="8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7965</Words>
  <Application>Microsoft Office PowerPoint</Application>
  <PresentationFormat>Bildschirmpräsentation (4:3)</PresentationFormat>
  <Paragraphs>1236</Paragraphs>
  <Slides>75</Slides>
  <Notes>66</Notes>
  <HiddenSlides>0</HiddenSlides>
  <MMClips>0</MMClips>
  <ScaleCrop>false</ScaleCrop>
  <HeadingPairs>
    <vt:vector size="4" baseType="variant">
      <vt:variant>
        <vt:lpstr>Design</vt:lpstr>
      </vt:variant>
      <vt:variant>
        <vt:i4>17</vt:i4>
      </vt:variant>
      <vt:variant>
        <vt:lpstr>Folientitel</vt:lpstr>
      </vt:variant>
      <vt:variant>
        <vt:i4>75</vt:i4>
      </vt:variant>
    </vt:vector>
  </HeadingPairs>
  <TitlesOfParts>
    <vt:vector size="92" baseType="lpstr">
      <vt:lpstr>1_Larissa</vt:lpstr>
      <vt:lpstr>Larissa</vt:lpstr>
      <vt:lpstr>2_Larissa</vt:lpstr>
      <vt:lpstr>3_Larissa</vt:lpstr>
      <vt:lpstr>4_Larissa</vt:lpstr>
      <vt:lpstr>5_Larissa</vt:lpstr>
      <vt:lpstr>6_Larissa</vt:lpstr>
      <vt:lpstr>7_Larissa</vt:lpstr>
      <vt:lpstr>8_Larissa</vt:lpstr>
      <vt:lpstr>9_Larissa</vt:lpstr>
      <vt:lpstr>10_Larissa</vt:lpstr>
      <vt:lpstr>11_Larissa</vt:lpstr>
      <vt:lpstr>12_Larissa</vt:lpstr>
      <vt:lpstr>13_Larissa</vt:lpstr>
      <vt:lpstr>14_Larissa</vt:lpstr>
      <vt:lpstr>15_Larissa</vt:lpstr>
      <vt:lpstr>16_Larissa</vt:lpstr>
      <vt:lpstr>Schulungsunterlagen der AG RDA</vt:lpstr>
      <vt:lpstr>Einführung und Grundlagen  </vt:lpstr>
      <vt:lpstr>Was ist wichtig zu wissen?</vt:lpstr>
      <vt:lpstr>Functional Requirements for Bibliographic Records (FRBR)</vt:lpstr>
      <vt:lpstr>Functional Requirements for Bibliographic Records (FRBR)</vt:lpstr>
      <vt:lpstr>Functional Requirements for Bibliographic Records (FRBR)</vt:lpstr>
      <vt:lpstr>Entitäten/Merkmale/Beziehungen</vt:lpstr>
      <vt:lpstr>Beispiel</vt:lpstr>
      <vt:lpstr>FRBR-Gruppen</vt:lpstr>
      <vt:lpstr>FRBR-Entitäten der Gruppe 1</vt:lpstr>
      <vt:lpstr>FRBR-Beispiel</vt:lpstr>
      <vt:lpstr>FRBR-Entitäten der Gruppe 2</vt:lpstr>
      <vt:lpstr>FRBR-Entitäten der Gruppe 3</vt:lpstr>
      <vt:lpstr>Was wurde bisher behandelt?</vt:lpstr>
      <vt:lpstr>Einführung und Grundlagen  </vt:lpstr>
      <vt:lpstr>Entstehung und Organisation</vt:lpstr>
      <vt:lpstr>PowerPoint-Präsentation</vt:lpstr>
      <vt:lpstr>RDA Toolkit</vt:lpstr>
      <vt:lpstr>RDA Toolkit</vt:lpstr>
      <vt:lpstr>Anwendungsrichtlinien</vt:lpstr>
      <vt:lpstr>D-A-CH im RDA Toolkit</vt:lpstr>
      <vt:lpstr>Was wurde bisher behandelt?</vt:lpstr>
      <vt:lpstr>Einführung und Grundlagen  </vt:lpstr>
      <vt:lpstr>Grundlegende Begriffe in RDA</vt:lpstr>
      <vt:lpstr>Standardelemente-Set</vt:lpstr>
      <vt:lpstr>Anwendungsrichtlinien</vt:lpstr>
      <vt:lpstr>Sucheinstiege</vt:lpstr>
      <vt:lpstr>Alternativen und Optionen</vt:lpstr>
      <vt:lpstr>Alternativen und Optionen</vt:lpstr>
      <vt:lpstr>Beschreibungsarten</vt:lpstr>
      <vt:lpstr>„Cataloguer‘s Judgement“</vt:lpstr>
      <vt:lpstr>Was wurde bis hierher behandelt?</vt:lpstr>
      <vt:lpstr>Grundwissen zum Erfassen und Übertragen </vt:lpstr>
      <vt:lpstr>Inhalte</vt:lpstr>
      <vt:lpstr>Sprache und Schrift (RDA 1.4)</vt:lpstr>
      <vt:lpstr>Sprache und Schrift (RDA 1.4)</vt:lpstr>
      <vt:lpstr>Sprache und Schrift (RDA 1.4)</vt:lpstr>
      <vt:lpstr>Erfassen und Übertragen (RDA 1.7)</vt:lpstr>
      <vt:lpstr>Erfassen und Übertragen (RDA 1.7)</vt:lpstr>
      <vt:lpstr>Ligaturen/Abbreviaturen (RDA 1.7.1 D-A-CH)</vt:lpstr>
      <vt:lpstr>Großschreibung (RDA 1.7.2)</vt:lpstr>
      <vt:lpstr>Großschreibung (RDA 1.7.2)</vt:lpstr>
      <vt:lpstr>Zeichensetzung (RDA 1.7.3)</vt:lpstr>
      <vt:lpstr>Zeichensetzung (RDA 1.7.3)</vt:lpstr>
      <vt:lpstr>Zeichensetzung (RDA 1.7.3)</vt:lpstr>
      <vt:lpstr>Diakritische Zeichen (RDA 1.7.4)</vt:lpstr>
      <vt:lpstr>Symbole (RDA 1.7.5)</vt:lpstr>
      <vt:lpstr>Symbole (RDA 1.7.5)</vt:lpstr>
      <vt:lpstr>Symbole (RDA 1.7.5)</vt:lpstr>
      <vt:lpstr>Initialen und Akronyme (RDA 1.7.6)</vt:lpstr>
      <vt:lpstr>Buchstabe/Wort mehrfach gelesen (RDA 1.7.7)</vt:lpstr>
      <vt:lpstr>Abkürzungen (RDA 1.7.8)</vt:lpstr>
      <vt:lpstr>Fehler (RDA 1.7.9)</vt:lpstr>
      <vt:lpstr>Zahlen, in Ziffern oder Wörtern (RDA 1.8)</vt:lpstr>
      <vt:lpstr>Zahlen, in Ziffern oder Wörtern (RDA 1.8)</vt:lpstr>
      <vt:lpstr>Zahlen, in Ziffern oder Wörtern (RDA 1.8)</vt:lpstr>
      <vt:lpstr>Zahlen, in Ziffern oder Wörtern (RDA 1.8)</vt:lpstr>
      <vt:lpstr>Datumsangaben (RDA 1.9)</vt:lpstr>
      <vt:lpstr>Anmerkungen (RDA 1.10, RDA 1.4)</vt:lpstr>
      <vt:lpstr>Arten der Beschreibung </vt:lpstr>
      <vt:lpstr>Arten der Beschreibung – RDA 1.5</vt:lpstr>
      <vt:lpstr>Umfassende Beschreibung - RDA 1.5.2</vt:lpstr>
      <vt:lpstr>Analytische Beschreibung - RDA 1.5.3</vt:lpstr>
      <vt:lpstr>Hierarchische Beschreibung - RDA 1.5.4</vt:lpstr>
      <vt:lpstr>Welche Art der Beschreibung?</vt:lpstr>
      <vt:lpstr>Abgrenzung von Publikationen verschiedener Erscheinungsweisen</vt:lpstr>
      <vt:lpstr>Definitionen - 1</vt:lpstr>
      <vt:lpstr>Definitionen - 2</vt:lpstr>
      <vt:lpstr>Definitionen - 3</vt:lpstr>
      <vt:lpstr>Abgrenzung fortlaufende Ressource -  Monografie- 3</vt:lpstr>
      <vt:lpstr>Abgrenzung Zeitschrift – monografische Reihe </vt:lpstr>
      <vt:lpstr>Informationsquellen </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Wellems, Christine Dr.</dc:creator>
  <cp:lastModifiedBy>Wellems, Christine Dr.</cp:lastModifiedBy>
  <cp:revision>1</cp:revision>
  <dcterms:created xsi:type="dcterms:W3CDTF">2019-04-24T12:00:47Z</dcterms:created>
  <dcterms:modified xsi:type="dcterms:W3CDTF">2019-06-11T06:09:45Z</dcterms:modified>
</cp:coreProperties>
</file>